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407" r:id="rId5"/>
    <p:sldId id="408" r:id="rId6"/>
    <p:sldId id="409" r:id="rId7"/>
    <p:sldId id="410" r:id="rId8"/>
    <p:sldId id="375" r:id="rId9"/>
    <p:sldId id="267" r:id="rId10"/>
    <p:sldId id="392" r:id="rId11"/>
    <p:sldId id="391" r:id="rId12"/>
    <p:sldId id="394" r:id="rId13"/>
    <p:sldId id="395" r:id="rId14"/>
    <p:sldId id="405" r:id="rId15"/>
    <p:sldId id="402" r:id="rId16"/>
    <p:sldId id="268" r:id="rId17"/>
    <p:sldId id="269" r:id="rId18"/>
    <p:sldId id="397" r:id="rId19"/>
    <p:sldId id="396" r:id="rId20"/>
    <p:sldId id="376" r:id="rId21"/>
    <p:sldId id="399" r:id="rId22"/>
    <p:sldId id="406" r:id="rId23"/>
    <p:sldId id="403" r:id="rId24"/>
    <p:sldId id="404" r:id="rId25"/>
    <p:sldId id="398" r:id="rId26"/>
    <p:sldId id="271" r:id="rId27"/>
    <p:sldId id="401" r:id="rId28"/>
    <p:sldId id="400" r:id="rId29"/>
    <p:sldId id="377" r:id="rId30"/>
    <p:sldId id="378" r:id="rId31"/>
    <p:sldId id="379" r:id="rId32"/>
    <p:sldId id="380" r:id="rId33"/>
    <p:sldId id="381" r:id="rId34"/>
    <p:sldId id="382" r:id="rId35"/>
    <p:sldId id="387" r:id="rId36"/>
    <p:sldId id="388" r:id="rId37"/>
    <p:sldId id="413" r:id="rId38"/>
    <p:sldId id="41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057C35-C930-DED7-B0BF-E04978A62001}" name="Jess Browder" initials="JB" userId="e478e79b4fc8adc0" providerId="Windows Live"/>
  <p188:author id="{4810B44B-AEEE-1CFC-1221-F8616D571350}" name="Katie Harding" initials="" userId="S::katie@conveyance365.com::bf84b630-5e1b-4e70-8e21-1eb1c4065c99" providerId="AD"/>
  <p188:author id="{C16FAE72-C9DC-44D0-4195-1A900A28C71F}" name="Allie Taylor" initials="AT" userId="S::allie@conveyance365.com::6e273446-67f3-401f-9348-c9d453d6e400" providerId="AD"/>
  <p188:author id="{DCF8F0DE-0D82-ED31-2068-CEEC9178074E}" name="Matthew  Nafa" initials="MN" userId="S::matthew@conveyance365.com::03680348-da38-44d2-b226-6d6516a7cd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868"/>
    <a:srgbClr val="FDB813"/>
    <a:srgbClr val="1995E4"/>
    <a:srgbClr val="1A1A56"/>
    <a:srgbClr val="1DAACE"/>
    <a:srgbClr val="D9F2FB"/>
    <a:srgbClr val="63C5ED"/>
    <a:srgbClr val="1EA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27" autoAdjust="0"/>
    <p:restoredTop sz="93062"/>
  </p:normalViewPr>
  <p:slideViewPr>
    <p:cSldViewPr snapToGrid="0">
      <p:cViewPr>
        <p:scale>
          <a:sx n="179" d="100"/>
          <a:sy n="179" d="100"/>
        </p:scale>
        <p:origin x="11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BEA50-8088-934A-A2D2-3754F4B08EB7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3EA2F-647F-6243-A471-28E8900CC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 to do introduction</a:t>
            </a:r>
          </a:p>
          <a:p>
            <a:endParaRPr lang="en-US" dirty="0"/>
          </a:p>
          <a:p>
            <a:r>
              <a:rPr lang="en-US" dirty="0"/>
              <a:t>Plus logistics – how to ask </a:t>
            </a:r>
            <a:r>
              <a:rPr lang="en-US" dirty="0" err="1"/>
              <a:t>questions,etc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7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A517F-5A73-5754-04B7-C1B06711A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C5B25-6C36-AB01-B492-A9C70277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F7B93-B5A2-5997-76A6-59A5F1890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Matt’s demo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3CF51-1140-F6A8-98E8-6902B3E7D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6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D8B81-0578-57D0-E8C2-374F44EA9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52B96-AFE8-147E-1633-8DA0F2B88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9A6A5-798B-F565-758A-76D3D11C0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Matt’s demo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B056A-2536-1030-F078-29472A521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9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4D3F0-F855-19FC-3454-5FC70A506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1EF15-8452-3060-3BF8-2F22D9AA3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F4C44-80F8-6320-FAD1-6474C86E9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Matt’s demo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12B0C-4057-7A9A-A780-B11DB15CE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2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Serpentine path example works well here visually.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walks through a fully traced receiving workflow.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33DBD-102A-043D-ED0E-BB56E054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BE2C4-A97E-A233-F899-E860B900E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DCF32-5676-2253-8E64-5EE766C4B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A5D28-FE70-1FB2-CF3A-D368B6BA8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2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E7231-3F1B-4B05-9D60-5D68A96BE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E01EA-A417-7E74-9FD5-0D2492CB9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1678A-B026-2258-ADCB-326B8EC8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Matthew’s summary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EFA8-ABAE-F740-623D-7241988E49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6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B9611-2658-CCBA-A18F-C7CD262B2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D62FB-63D5-EC0B-FEF0-FCEEA3460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2B63E-E589-BEC9-D81C-D52396D44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Mathew’s problem restatement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CAC03-FF61-EC61-E544-FA6BA701AE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1484B-3361-045C-B8A6-8F11587F2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35A64-7B61-F045-7918-E0DA16F6F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7CB2E-D3ED-6562-EF39-01B4C3E26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to show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19B91-9039-7214-E683-9FF26A641B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2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E5D8B-B756-72D5-EB39-B74BCF5C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53C6AC-8463-90F6-9408-783ED15B4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E5D2C-A94B-4917-F532-6D402C633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to show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C1594-3212-5E94-B5D9-4EBF01B5C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DDF50-3850-8426-B2D6-9BFCAD49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082DD6-59A9-4B42-E8A5-8DDF1DB18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C0327-B1D3-AD45-6842-DFD495C4A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 to do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E34B2-E31F-3E33-6E1D-662376FA9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02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BAA72-4087-ECCD-21CD-E31B9BAE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0D10E-D395-3925-3ABE-0658FA26C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B572F-B04C-8D62-0E25-8BB331E14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to show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56B2A-240E-EE05-F593-59462E522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53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0E220-3D5D-562A-B2D0-B913D33A6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0F0CA-D5BB-A0B4-4356-E97953E4F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3799F-2555-D192-916C-4C1368225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to show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D8FAA-77EC-6062-A701-B735E7BAA3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9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B9FB-097A-FC5E-921F-9BEC8ACBB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4109F-0302-CF50-DE5F-20B33BB16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D589F-7C1C-2DD8-6A92-4C6501E76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walks through a fully traced receiving workflow.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64878-A85E-6FE6-DEA6-31749B9EED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0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to summarize the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624B-3C8C-DEAB-4051-16FF5169B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8FE44-E156-16B2-0071-E0B2C1792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20B20-7E33-5A1C-8EB4-B5E209D2B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to show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DD048-AE59-B685-F458-37CCE991B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74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8E434-4321-1228-A774-0B594660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ABC61-920A-5497-EDB4-3292C420A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F2117-B6B8-C1D5-2E0D-FA4C4778E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Matt’s summary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C5DD-971B-7ADC-FEA9-25E5352EF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6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828F-3BD7-E35F-EC8D-7A516545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B04BC-3CEF-9A75-B5FE-44ED7023E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F2F3B-0066-E37B-584A-25BD06E0B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Andrew – to use this slide to help transition to next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0474F-82AF-D158-DA85-9F5C34316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53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29F28-ECCF-4446-0417-C1F94BFD6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BE1D2-26CC-FABC-CE7E-C15F57CBF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AFD07A-09EB-3B13-9FE2-32F7C5593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Andrew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BB327-2544-82C2-C366-3D1BE6A61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12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BD95A-15F2-9652-6D5E-5B503C055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7AD2E-B4E6-F26C-69D1-D23792D51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1A454-A7E8-F130-8951-797F82D71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D41CC-6544-FFB7-1CAE-7105B298EF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95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E584D-0FB8-EA8A-CF81-6AD8B34AA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47A10-2BBF-A645-F9D6-D7B4DC321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C745D-9BEC-BAB1-6CF9-6128FFD97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Andrew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FF1BF-9D38-EE37-01F4-650AD9933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47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11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AFF1-557A-78AC-2E18-94971A6C5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5BF6D0-AC50-7548-9BF5-739A92D5C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E80C5-14B7-D024-7B75-4ADCAAC11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Andrew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9ED86-66E2-154A-7281-76C143F44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79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222B-3F4B-D6EF-CAEE-032E7BCDB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47BCE-4563-EA30-720D-7C3B20876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9BDFC-9C1D-931C-EE97-14998DB6D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to describe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350,000 sq ft. 75% manual. WWMS licensed. Largely unused. - </a:t>
            </a:r>
            <a:r>
              <a:rPr lang="en-US" sz="1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US-based medical supply wholesaler.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Four things broken at once.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receiving traceability. No pick path logic. No workforce visibility. No trust in the inventory record.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Palletised</a:t>
            </a:r>
            <a:r>
              <a:rPr lang="en-US" sz="12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 receiving. Sequenced pick paths. Scan at every step.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Each of the five levers — applied to a real operation.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"The technical work and the culture work happened at the same time. Not sequentially. That matters — because one without the other wouldn't have held."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  <a:p>
            <a:r>
              <a:rPr lang="en-US" dirty="0"/>
              <a:t>3.5 higher throughput. </a:t>
            </a:r>
          </a:p>
          <a:p>
            <a:endParaRPr lang="en-US" dirty="0"/>
          </a:p>
          <a:p>
            <a:r>
              <a:rPr lang="en-US" dirty="0"/>
              <a:t>Weekend work eliminated</a:t>
            </a:r>
          </a:p>
          <a:p>
            <a:endParaRPr lang="en-US" dirty="0"/>
          </a:p>
          <a:p>
            <a:r>
              <a:rPr lang="en-US" dirty="0"/>
              <a:t>System and management visibility </a:t>
            </a:r>
          </a:p>
          <a:p>
            <a:endParaRPr lang="en-US" dirty="0"/>
          </a:p>
          <a:p>
            <a:r>
              <a:rPr lang="en-US" dirty="0"/>
              <a:t>Single source of truth.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D8762-1F6C-57E3-477A-F734F45DD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63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D8A37-5BDB-4847-9B0B-60932015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97BF27-CEB0-730F-F856-3771B1045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C3D5E-FFAE-694E-250A-AAE8CBA9B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7040C-C369-AC72-F2ED-148DA1EE3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21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C20F-7EF9-35F2-F72E-68A27376E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E4B94-195F-B9C5-AD76-314ED5852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B0BBB-3D20-2BED-D490-28860A0B6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87570-4A9A-41D3-481F-C3C0FAE67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17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80218-BD1B-5119-468A-E653E406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0EDCD-9AAD-0EEB-84CD-226651632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98CA7-F265-F42E-F674-079752EC1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D38E5-1D10-08E2-52F9-2A8AECAD3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3EA2F-647F-6243-A471-28E8900CC6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96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C6DD-65A0-A685-7018-A3129574C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2DA90-25B4-05B3-DC56-6511E67A8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D4C3E-6608-18F1-6245-95657468B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FD36A-A3A8-E5A9-0709-A6B1F3CCE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77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DDFC5-2EE6-62D3-7AEB-59A3D3714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0D0EE-DAA8-3792-1213-43870F412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94C1F-6D0F-B4BE-4CEF-E72FBB738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Matthew to handle this slide – animation works one at a time.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87DF6-67AA-242F-34E7-62B5583E0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3EA2F-647F-6243-A471-28E8900CC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1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C552B-E489-D8EB-24F4-7A79195D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6D8C3-E106-69F2-87C5-CE5B70AF9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F8269-73B6-1D35-4611-1AF4A37EA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Andrew to handle this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AAE37-EAEF-B6A2-9788-7C0BAF55D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3EA2F-647F-6243-A471-28E8900CC6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0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Matthew’s slide – don’t linger on this – a simple re-statement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828AC-B8D2-B4A8-3854-137A99509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E4009-4E62-44DB-9345-E9BA40ADE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6B57D-6B0E-C0A3-E8F9-44D6F8D57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Matt’s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472D4-9775-CF48-8DA8-BFCF78A86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6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8A980-E4B1-4448-5F78-43BAD6C89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A9CD6-A93C-CF8E-0914-09C6F95A2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1F1EA-916E-747C-C376-9B865E0E5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use’s this as a summary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3C115-855D-DC29-A911-ADE46C22AB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3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376E5-C48F-4AAD-AB2B-907EB2C3D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E553A-FAB3-D4A8-129D-ED3BF989D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6BB66-5767-49A1-C31A-7799EC576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Matt’s slide to restate the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B5DD5-E690-B25E-DB4D-51842F290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0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84000">
              <a:srgbClr val="1978C2"/>
            </a:gs>
            <a:gs pos="0">
              <a:srgbClr val="1A1A56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F0A06-911F-ED07-4671-AB06AB3DB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163ED-8A30-8BE7-B00C-B7D6947C2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8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">
    <p:bg>
      <p:bgPr>
        <a:solidFill>
          <a:srgbClr val="1A1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3404B6E-6B9D-AB8E-0045-9C8A73592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rcRect r="76110"/>
          <a:stretch/>
        </p:blipFill>
        <p:spPr>
          <a:xfrm rot="5400000">
            <a:off x="-936582" y="3665907"/>
            <a:ext cx="3460788" cy="38069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17687C-46CC-C428-1C77-65D2B71B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4486757" cy="104768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1EB9D29C-C98C-7F05-BDDA-6C1F62A78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D4B417-9379-D874-7A53-6B0364215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641474"/>
            <a:ext cx="11214100" cy="4511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57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D28B0E3C-1898-B84A-5793-74A6663C0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8D12A-02CD-B6FB-19E3-CED2C5772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641474"/>
            <a:ext cx="1121410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E7783F-B4F1-5E6A-1F51-E3CB6B262583}"/>
              </a:ext>
            </a:extLst>
          </p:cNvPr>
          <p:cNvSpPr/>
          <p:nvPr userDrawn="1"/>
        </p:nvSpPr>
        <p:spPr>
          <a:xfrm>
            <a:off x="425903" y="1181779"/>
            <a:ext cx="11340195" cy="5457193"/>
          </a:xfrm>
          <a:prstGeom prst="roundRect">
            <a:avLst>
              <a:gd name="adj" fmla="val 24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57E853-6FCD-DA02-991C-8EEAEF800FB1}"/>
              </a:ext>
            </a:extLst>
          </p:cNvPr>
          <p:cNvSpPr/>
          <p:nvPr userDrawn="1"/>
        </p:nvSpPr>
        <p:spPr>
          <a:xfrm>
            <a:off x="5547973" y="387416"/>
            <a:ext cx="5507384" cy="617278"/>
          </a:xfrm>
          <a:prstGeom prst="roundRect">
            <a:avLst>
              <a:gd name="adj" fmla="val 16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9A36B-14B2-6986-E0CC-E57B9B5E0420}"/>
              </a:ext>
            </a:extLst>
          </p:cNvPr>
          <p:cNvSpPr txBox="1"/>
          <p:nvPr userDrawn="1"/>
        </p:nvSpPr>
        <p:spPr>
          <a:xfrm>
            <a:off x="6188375" y="552680"/>
            <a:ext cx="145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Conveyance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0DFC8-F071-BB61-0B21-FBFDFC64F542}"/>
              </a:ext>
            </a:extLst>
          </p:cNvPr>
          <p:cNvSpPr txBox="1"/>
          <p:nvPr userDrawn="1"/>
        </p:nvSpPr>
        <p:spPr>
          <a:xfrm>
            <a:off x="8316233" y="552680"/>
            <a:ext cx="145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Power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D4323-453B-359E-F5D6-3FC40467B211}"/>
              </a:ext>
            </a:extLst>
          </p:cNvPr>
          <p:cNvSpPr txBox="1"/>
          <p:nvPr userDrawn="1"/>
        </p:nvSpPr>
        <p:spPr>
          <a:xfrm>
            <a:off x="10092303" y="552680"/>
            <a:ext cx="901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All Users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B5440B-01FA-5233-56BE-042AFF19348A}"/>
              </a:ext>
            </a:extLst>
          </p:cNvPr>
          <p:cNvSpPr/>
          <p:nvPr userDrawn="1"/>
        </p:nvSpPr>
        <p:spPr>
          <a:xfrm>
            <a:off x="5769509" y="538136"/>
            <a:ext cx="283192" cy="283192"/>
          </a:xfrm>
          <a:prstGeom prst="ellipse">
            <a:avLst/>
          </a:prstGeom>
          <a:solidFill>
            <a:srgbClr val="1EA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BA6E59-1FFF-33B0-7D0C-B0041895ACB9}"/>
              </a:ext>
            </a:extLst>
          </p:cNvPr>
          <p:cNvSpPr/>
          <p:nvPr userDrawn="1"/>
        </p:nvSpPr>
        <p:spPr>
          <a:xfrm>
            <a:off x="7859985" y="538136"/>
            <a:ext cx="283192" cy="283192"/>
          </a:xfrm>
          <a:prstGeom prst="ellipse">
            <a:avLst/>
          </a:pr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FB6292-436E-0552-8E4C-3C246BB0DB3E}"/>
              </a:ext>
            </a:extLst>
          </p:cNvPr>
          <p:cNvSpPr/>
          <p:nvPr userDrawn="1"/>
        </p:nvSpPr>
        <p:spPr>
          <a:xfrm>
            <a:off x="9704387" y="538136"/>
            <a:ext cx="283192" cy="283192"/>
          </a:xfrm>
          <a:prstGeom prst="ellipse">
            <a:avLst/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ata 13">
            <a:extLst>
              <a:ext uri="{FF2B5EF4-FFF2-40B4-BE49-F238E27FC236}">
                <a16:creationId xmlns:a16="http://schemas.microsoft.com/office/drawing/2014/main" id="{E949B676-026D-7B63-8963-C35D745D359B}"/>
              </a:ext>
            </a:extLst>
          </p:cNvPr>
          <p:cNvSpPr/>
          <p:nvPr userDrawn="1"/>
        </p:nvSpPr>
        <p:spPr>
          <a:xfrm>
            <a:off x="-5584934" y="-925871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Google Shape;880;p57">
            <a:extLst>
              <a:ext uri="{FF2B5EF4-FFF2-40B4-BE49-F238E27FC236}">
                <a16:creationId xmlns:a16="http://schemas.microsoft.com/office/drawing/2014/main" id="{DB7426E5-26F4-A2EA-FD3C-0104E90E0D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1014375"/>
              </p:ext>
            </p:extLst>
          </p:nvPr>
        </p:nvGraphicFramePr>
        <p:xfrm>
          <a:off x="592905" y="1338975"/>
          <a:ext cx="11006190" cy="51524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10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496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C5E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  <a:sym typeface="Gothic A1"/>
                        </a:rPr>
                        <a:t>Quarter 1</a:t>
                      </a:r>
                      <a:endParaRPr sz="800" b="1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C5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  <a:sym typeface="Gothic A1"/>
                        </a:rPr>
                        <a:t>Quarter 2</a:t>
                      </a:r>
                      <a:endParaRPr sz="800" b="1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C5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  <a:sym typeface="Gothic A1"/>
                        </a:rPr>
                        <a:t>Quarter 3</a:t>
                      </a:r>
                      <a:endParaRPr sz="800" b="1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C5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  <a:sym typeface="Gothic A1"/>
                        </a:rPr>
                        <a:t>Quarter 4</a:t>
                      </a:r>
                      <a:endParaRPr sz="800" b="1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C5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  <a:sym typeface="Gothic A1"/>
                        </a:rPr>
                        <a:t>Key Milestones</a:t>
                      </a:r>
                      <a:endParaRPr sz="800" b="1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1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2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3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4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5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6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7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8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9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10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11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Month 12</a:t>
                      </a:r>
                      <a:endParaRPr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>
                          <a:solidFill>
                            <a:srgbClr val="1A1A56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  <a:sym typeface="Gothic A1"/>
                        </a:rPr>
                        <a:t>GO LIVE</a:t>
                      </a:r>
                      <a:endParaRPr lang="en-US" sz="800" b="1">
                        <a:solidFill>
                          <a:srgbClr val="1A1A56"/>
                        </a:solidFill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Roboto"/>
                        <a:sym typeface="Roboto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Roboto"/>
                        <a:sym typeface="Roboto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Roboto"/>
                        <a:sym typeface="Roboto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90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Roboto"/>
                        <a:sym typeface="Roboto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  <a:cs typeface="Gothic A1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9821161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5425902"/>
                  </a:ext>
                </a:extLst>
              </a:tr>
              <a:tr h="3232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rgbClr val="1A1A56"/>
                        </a:solidFill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lear Sans" panose="020B0503030202020304" pitchFamily="34" charset="0"/>
                        <a:ea typeface="DIN 2014 Bold" panose="020B0504020202020204" pitchFamily="34" charset="0"/>
                        <a:cs typeface="Clear Sans" panose="020B0503030202020304" pitchFamily="34" charset="0"/>
                        <a:sym typeface="Gothic A1"/>
                      </a:endParaRPr>
                    </a:p>
                  </a:txBody>
                  <a:tcPr marL="1219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3C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079609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5092EEC-172E-AD50-DD6C-9E316EE061CB}"/>
              </a:ext>
            </a:extLst>
          </p:cNvPr>
          <p:cNvSpPr/>
          <p:nvPr userDrawn="1"/>
        </p:nvSpPr>
        <p:spPr>
          <a:xfrm>
            <a:off x="2650330" y="2107407"/>
            <a:ext cx="685801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DA0AA1-06F2-17F2-8ACC-BAA1474ADA85}"/>
              </a:ext>
            </a:extLst>
          </p:cNvPr>
          <p:cNvSpPr/>
          <p:nvPr userDrawn="1"/>
        </p:nvSpPr>
        <p:spPr>
          <a:xfrm>
            <a:off x="2650329" y="2429730"/>
            <a:ext cx="685801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7CA18D8-AD1F-8945-6097-2B3FA6CA0CE8}"/>
              </a:ext>
            </a:extLst>
          </p:cNvPr>
          <p:cNvSpPr/>
          <p:nvPr userDrawn="1"/>
        </p:nvSpPr>
        <p:spPr>
          <a:xfrm>
            <a:off x="2993230" y="2752053"/>
            <a:ext cx="685801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870462-A8A9-3BB4-054A-084123877B0A}"/>
              </a:ext>
            </a:extLst>
          </p:cNvPr>
          <p:cNvSpPr/>
          <p:nvPr userDrawn="1"/>
        </p:nvSpPr>
        <p:spPr>
          <a:xfrm>
            <a:off x="2993229" y="30743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02B8AD-2F1E-3838-C83D-071C21F87C7A}"/>
              </a:ext>
            </a:extLst>
          </p:cNvPr>
          <p:cNvSpPr/>
          <p:nvPr userDrawn="1"/>
        </p:nvSpPr>
        <p:spPr>
          <a:xfrm>
            <a:off x="2993230" y="3396699"/>
            <a:ext cx="685801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C24698-7FED-7C7D-7544-076C97A58B35}"/>
              </a:ext>
            </a:extLst>
          </p:cNvPr>
          <p:cNvSpPr/>
          <p:nvPr userDrawn="1"/>
        </p:nvSpPr>
        <p:spPr>
          <a:xfrm>
            <a:off x="2993229" y="3719024"/>
            <a:ext cx="685801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E3D915-BF49-F94D-720D-0A1A314524B4}"/>
              </a:ext>
            </a:extLst>
          </p:cNvPr>
          <p:cNvSpPr/>
          <p:nvPr userDrawn="1"/>
        </p:nvSpPr>
        <p:spPr>
          <a:xfrm>
            <a:off x="2993228" y="4030452"/>
            <a:ext cx="1821659" cy="92868"/>
          </a:xfrm>
          <a:prstGeom prst="roundRect">
            <a:avLst>
              <a:gd name="adj" fmla="val 46492"/>
            </a:avLst>
          </a:prstGeom>
          <a:solidFill>
            <a:srgbClr val="1DAA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07F58E-50B2-59FD-CFDB-873248EAB438}"/>
              </a:ext>
            </a:extLst>
          </p:cNvPr>
          <p:cNvSpPr/>
          <p:nvPr userDrawn="1"/>
        </p:nvSpPr>
        <p:spPr>
          <a:xfrm>
            <a:off x="3428999" y="4351896"/>
            <a:ext cx="8116493" cy="92868"/>
          </a:xfrm>
          <a:prstGeom prst="roundRect">
            <a:avLst>
              <a:gd name="adj" fmla="val 46492"/>
            </a:avLst>
          </a:pr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54FF389-5C11-CAA1-27FC-EBBC09B76A22}"/>
              </a:ext>
            </a:extLst>
          </p:cNvPr>
          <p:cNvSpPr/>
          <p:nvPr userDrawn="1"/>
        </p:nvSpPr>
        <p:spPr>
          <a:xfrm>
            <a:off x="5693569" y="4671119"/>
            <a:ext cx="5843587" cy="92868"/>
          </a:xfrm>
          <a:prstGeom prst="roundRect">
            <a:avLst>
              <a:gd name="adj" fmla="val 46492"/>
            </a:avLst>
          </a:pr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66B9E6-EA27-4CD0-2907-6C2EB9CA6825}"/>
              </a:ext>
            </a:extLst>
          </p:cNvPr>
          <p:cNvSpPr/>
          <p:nvPr userDrawn="1"/>
        </p:nvSpPr>
        <p:spPr>
          <a:xfrm>
            <a:off x="3428999" y="4990342"/>
            <a:ext cx="8116493" cy="92868"/>
          </a:xfrm>
          <a:prstGeom prst="roundRect">
            <a:avLst>
              <a:gd name="adj" fmla="val 46492"/>
            </a:avLst>
          </a:pr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EFCF6F-49BB-7D55-5842-9CD39137C0A9}"/>
              </a:ext>
            </a:extLst>
          </p:cNvPr>
          <p:cNvSpPr/>
          <p:nvPr userDrawn="1"/>
        </p:nvSpPr>
        <p:spPr>
          <a:xfrm>
            <a:off x="7859985" y="5309564"/>
            <a:ext cx="3069954" cy="92868"/>
          </a:xfrm>
          <a:prstGeom prst="roundRect">
            <a:avLst>
              <a:gd name="adj" fmla="val 46492"/>
            </a:avLst>
          </a:pr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DC37B7-4A41-D1D8-D5D9-9344A94E378C}"/>
              </a:ext>
            </a:extLst>
          </p:cNvPr>
          <p:cNvSpPr/>
          <p:nvPr userDrawn="1"/>
        </p:nvSpPr>
        <p:spPr>
          <a:xfrm>
            <a:off x="9394962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AD4070-9A17-E61A-6CF6-219E06F94A25}"/>
              </a:ext>
            </a:extLst>
          </p:cNvPr>
          <p:cNvSpPr/>
          <p:nvPr userDrawn="1"/>
        </p:nvSpPr>
        <p:spPr>
          <a:xfrm>
            <a:off x="9406502" y="5982062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F0B8CEB-C2EC-6668-C3AA-4EA4A11DBE88}"/>
              </a:ext>
            </a:extLst>
          </p:cNvPr>
          <p:cNvSpPr/>
          <p:nvPr userDrawn="1"/>
        </p:nvSpPr>
        <p:spPr>
          <a:xfrm>
            <a:off x="9406502" y="6282769"/>
            <a:ext cx="2130654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F0B4275-258C-01DB-D08F-BA45FFA47CED}"/>
              </a:ext>
            </a:extLst>
          </p:cNvPr>
          <p:cNvSpPr/>
          <p:nvPr userDrawn="1"/>
        </p:nvSpPr>
        <p:spPr>
          <a:xfrm>
            <a:off x="10135786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FF90432-523C-51CE-90DE-AC5326CD6147}"/>
              </a:ext>
            </a:extLst>
          </p:cNvPr>
          <p:cNvSpPr/>
          <p:nvPr userDrawn="1"/>
        </p:nvSpPr>
        <p:spPr>
          <a:xfrm>
            <a:off x="10876611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9EF2F9-4F2F-731B-4C23-3CEB2AC45F29}"/>
              </a:ext>
            </a:extLst>
          </p:cNvPr>
          <p:cNvSpPr/>
          <p:nvPr userDrawn="1"/>
        </p:nvSpPr>
        <p:spPr>
          <a:xfrm>
            <a:off x="7144010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03245FC-79D5-5F4F-B4B1-DC8501F09C98}"/>
              </a:ext>
            </a:extLst>
          </p:cNvPr>
          <p:cNvSpPr/>
          <p:nvPr userDrawn="1"/>
        </p:nvSpPr>
        <p:spPr>
          <a:xfrm>
            <a:off x="7884834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1CFECEB-5745-5456-621D-C0173A281BFD}"/>
              </a:ext>
            </a:extLst>
          </p:cNvPr>
          <p:cNvSpPr/>
          <p:nvPr userDrawn="1"/>
        </p:nvSpPr>
        <p:spPr>
          <a:xfrm>
            <a:off x="8625659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49C99EC-51F4-741C-F58A-13D41F7D0F12}"/>
              </a:ext>
            </a:extLst>
          </p:cNvPr>
          <p:cNvSpPr/>
          <p:nvPr userDrawn="1"/>
        </p:nvSpPr>
        <p:spPr>
          <a:xfrm>
            <a:off x="4893058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A4B64B0-E9B6-7F2F-CBC8-38FDF8242C94}"/>
              </a:ext>
            </a:extLst>
          </p:cNvPr>
          <p:cNvSpPr/>
          <p:nvPr userDrawn="1"/>
        </p:nvSpPr>
        <p:spPr>
          <a:xfrm>
            <a:off x="5633882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9A771DA-B4F3-7F57-CF4A-99DFED21DD71}"/>
              </a:ext>
            </a:extLst>
          </p:cNvPr>
          <p:cNvSpPr/>
          <p:nvPr userDrawn="1"/>
        </p:nvSpPr>
        <p:spPr>
          <a:xfrm>
            <a:off x="6374707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3A4DBC-0D68-4FCA-1C82-0B8BBC98C88F}"/>
              </a:ext>
            </a:extLst>
          </p:cNvPr>
          <p:cNvSpPr/>
          <p:nvPr userDrawn="1"/>
        </p:nvSpPr>
        <p:spPr>
          <a:xfrm>
            <a:off x="4123755" y="5659876"/>
            <a:ext cx="685801" cy="92868"/>
          </a:xfrm>
          <a:prstGeom prst="roundRect">
            <a:avLst>
              <a:gd name="adj" fmla="val 46492"/>
            </a:avLst>
          </a:prstGeom>
          <a:solidFill>
            <a:srgbClr val="80B8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BE2F3-F0D9-02E7-E32D-EA4BBF150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293" y="273111"/>
            <a:ext cx="4729945" cy="579121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242619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72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68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D28B0E3C-1898-B84A-5793-74A6663C0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BE2F3-F0D9-02E7-E32D-EA4BBF15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6404457" cy="57912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8D12A-02CD-B6FB-19E3-CED2C5772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641474"/>
            <a:ext cx="1121410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51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D28B0E3C-1898-B84A-5793-74A6663C0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BE2F3-F0D9-02E7-E32D-EA4BBF15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6404457" cy="57912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8D12A-02CD-B6FB-19E3-CED2C5772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641474"/>
            <a:ext cx="1121410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998FC17-BE7F-EC3B-B6A2-4980AC301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8000"/>
          </a:blip>
          <a:srcRect r="76110"/>
          <a:stretch/>
        </p:blipFill>
        <p:spPr>
          <a:xfrm rot="5400000">
            <a:off x="-936582" y="3665907"/>
            <a:ext cx="3460788" cy="38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191DBD-809F-1974-761B-F58768A10EFD}"/>
              </a:ext>
            </a:extLst>
          </p:cNvPr>
          <p:cNvSpPr/>
          <p:nvPr userDrawn="1"/>
        </p:nvSpPr>
        <p:spPr>
          <a:xfrm>
            <a:off x="231293" y="1453520"/>
            <a:ext cx="11697664" cy="4902688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2E11D-504F-4AD3-E20C-3D13A44B5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641474"/>
            <a:ext cx="1136650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EEAABBF4-32D8-0957-CC3B-933C0586AB28}"/>
              </a:ext>
            </a:extLst>
          </p:cNvPr>
          <p:cNvSpPr/>
          <p:nvPr userDrawn="1"/>
        </p:nvSpPr>
        <p:spPr>
          <a:xfrm>
            <a:off x="-2947759" y="-925871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D28B0E3C-1898-B84A-5793-74A6663C0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BE2F3-F0D9-02E7-E32D-EA4BBF15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6404457" cy="57912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34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ata 6">
            <a:extLst>
              <a:ext uri="{FF2B5EF4-FFF2-40B4-BE49-F238E27FC236}">
                <a16:creationId xmlns:a16="http://schemas.microsoft.com/office/drawing/2014/main" id="{EEAABBF4-32D8-0957-CC3B-933C0586AB28}"/>
              </a:ext>
            </a:extLst>
          </p:cNvPr>
          <p:cNvSpPr/>
          <p:nvPr userDrawn="1"/>
        </p:nvSpPr>
        <p:spPr>
          <a:xfrm>
            <a:off x="-2947759" y="-925871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D28B0E3C-1898-B84A-5793-74A6663C0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BE2F3-F0D9-02E7-E32D-EA4BBF15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6404457" cy="57912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7F73B0-5A05-9B9C-C18A-AA8EAFB173F9}"/>
              </a:ext>
            </a:extLst>
          </p:cNvPr>
          <p:cNvSpPr/>
          <p:nvPr userDrawn="1"/>
        </p:nvSpPr>
        <p:spPr>
          <a:xfrm>
            <a:off x="425903" y="1515101"/>
            <a:ext cx="5427592" cy="4985816"/>
          </a:xfrm>
          <a:prstGeom prst="roundRect">
            <a:avLst>
              <a:gd name="adj" fmla="val 3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367FA85-1C2E-9CEF-19E7-C238580156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2994" y="1185711"/>
            <a:ext cx="7137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7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CC4F1-7B68-5950-D53A-D5D4CAA4B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BFEF3F-8FE1-6E19-0B41-D94A77450159}"/>
              </a:ext>
            </a:extLst>
          </p:cNvPr>
          <p:cNvSpPr/>
          <p:nvPr userDrawn="1"/>
        </p:nvSpPr>
        <p:spPr>
          <a:xfrm>
            <a:off x="248169" y="1472570"/>
            <a:ext cx="5762589" cy="4902688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95442E-6032-EA38-5D32-A5E693DB4B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3779" y="1660524"/>
            <a:ext cx="53748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A66EC095-28E8-099D-E28A-CF3ADABA6256}"/>
              </a:ext>
            </a:extLst>
          </p:cNvPr>
          <p:cNvSpPr/>
          <p:nvPr userDrawn="1"/>
        </p:nvSpPr>
        <p:spPr>
          <a:xfrm>
            <a:off x="-2947759" y="-925871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C06DA8E3-CA09-EA81-665D-3FEDAEEC4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09DB6D-44DA-F7B4-4CE6-61495B0B9127}"/>
              </a:ext>
            </a:extLst>
          </p:cNvPr>
          <p:cNvSpPr/>
          <p:nvPr userDrawn="1"/>
        </p:nvSpPr>
        <p:spPr>
          <a:xfrm>
            <a:off x="6166368" y="1472570"/>
            <a:ext cx="5762589" cy="4902688"/>
          </a:xfrm>
          <a:prstGeom prst="roundRect">
            <a:avLst>
              <a:gd name="adj" fmla="val 38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B0363B1-7DFF-46BE-6786-4BF5DD2C0A1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1978" y="1660524"/>
            <a:ext cx="53748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50E5B7-26D0-9AD8-3229-4540D558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6404457" cy="57912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297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ata 12">
            <a:extLst>
              <a:ext uri="{FF2B5EF4-FFF2-40B4-BE49-F238E27FC236}">
                <a16:creationId xmlns:a16="http://schemas.microsoft.com/office/drawing/2014/main" id="{2193B640-95F1-A48D-B7B6-422389C3A932}"/>
              </a:ext>
            </a:extLst>
          </p:cNvPr>
          <p:cNvSpPr/>
          <p:nvPr userDrawn="1"/>
        </p:nvSpPr>
        <p:spPr>
          <a:xfrm>
            <a:off x="-2947759" y="-925871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D28B0E3C-1898-B84A-5793-74A6663C0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8D12A-02CD-B6FB-19E3-CED2C5772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641474"/>
            <a:ext cx="1121410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D5E6C6-8932-24CC-819D-59F4471799D1}"/>
              </a:ext>
            </a:extLst>
          </p:cNvPr>
          <p:cNvSpPr/>
          <p:nvPr userDrawn="1"/>
        </p:nvSpPr>
        <p:spPr>
          <a:xfrm>
            <a:off x="425902" y="1645369"/>
            <a:ext cx="11358169" cy="4518030"/>
          </a:xfrm>
          <a:prstGeom prst="roundRect">
            <a:avLst>
              <a:gd name="adj" fmla="val 3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A52F033-974B-EE01-4B2F-6F5194BCB69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2252364"/>
              </p:ext>
            </p:extLst>
          </p:nvPr>
        </p:nvGraphicFramePr>
        <p:xfrm>
          <a:off x="588129" y="1822667"/>
          <a:ext cx="11027609" cy="418910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872526">
                  <a:extLst>
                    <a:ext uri="{9D8B030D-6E8A-4147-A177-3AD203B41FA5}">
                      <a16:colId xmlns:a16="http://schemas.microsoft.com/office/drawing/2014/main" val="3880563267"/>
                    </a:ext>
                  </a:extLst>
                </a:gridCol>
                <a:gridCol w="3851455">
                  <a:extLst>
                    <a:ext uri="{9D8B030D-6E8A-4147-A177-3AD203B41FA5}">
                      <a16:colId xmlns:a16="http://schemas.microsoft.com/office/drawing/2014/main" val="3193973116"/>
                    </a:ext>
                  </a:extLst>
                </a:gridCol>
                <a:gridCol w="3303628">
                  <a:extLst>
                    <a:ext uri="{9D8B030D-6E8A-4147-A177-3AD203B41FA5}">
                      <a16:colId xmlns:a16="http://schemas.microsoft.com/office/drawing/2014/main" val="3120903567"/>
                    </a:ext>
                  </a:extLst>
                </a:gridCol>
              </a:tblGrid>
              <a:tr h="815329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1A1A56"/>
                        </a:solidFill>
                        <a:effectLst/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82880" marR="3873" marT="3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1A1A56"/>
                        </a:solidFill>
                        <a:effectLst/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82880" marR="3873" marT="3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1A1A56"/>
                        </a:solidFill>
                        <a:effectLst/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82880" marR="3873" marT="3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059528"/>
                  </a:ext>
                </a:extLst>
              </a:tr>
              <a:tr h="787213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470177"/>
                  </a:ext>
                </a:extLst>
              </a:tr>
              <a:tr h="955903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56876"/>
                  </a:ext>
                </a:extLst>
              </a:tr>
              <a:tr h="81532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523646"/>
                  </a:ext>
                </a:extLst>
              </a:tr>
              <a:tr h="81532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lear Sans" panose="020B0503030202020304" pitchFamily="34" charset="0"/>
                        <a:cs typeface="Clear Sans" panose="020B0503030202020304" pitchFamily="34" charset="0"/>
                      </a:endParaRPr>
                    </a:p>
                  </a:txBody>
                  <a:tcPr marL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939918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0788C3BF-F8E6-C9DB-1244-E6966694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6404457" cy="57912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70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9A5A41-0D65-E463-D524-99D657F0464D}"/>
              </a:ext>
            </a:extLst>
          </p:cNvPr>
          <p:cNvSpPr/>
          <p:nvPr userDrawn="1"/>
        </p:nvSpPr>
        <p:spPr>
          <a:xfrm>
            <a:off x="0" y="0"/>
            <a:ext cx="4980562" cy="6858000"/>
          </a:xfrm>
          <a:prstGeom prst="rect">
            <a:avLst/>
          </a:prstGeom>
          <a:solidFill>
            <a:srgbClr val="1A1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3404B6E-6B9D-AB8E-0045-9C8A73592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rcRect r="76110"/>
          <a:stretch/>
        </p:blipFill>
        <p:spPr>
          <a:xfrm rot="5400000">
            <a:off x="-936582" y="3665907"/>
            <a:ext cx="3460788" cy="3806954"/>
          </a:xfrm>
          <a:prstGeom prst="rect">
            <a:avLst/>
          </a:prstGeom>
        </p:spPr>
      </p:pic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8E1D31C5-052B-8978-0AFB-9172FA342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1371" y="271204"/>
            <a:ext cx="463297" cy="579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17687C-46CC-C428-1C77-65D2B71B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4486757" cy="104768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able Placeholder 15">
            <a:extLst>
              <a:ext uri="{FF2B5EF4-FFF2-40B4-BE49-F238E27FC236}">
                <a16:creationId xmlns:a16="http://schemas.microsoft.com/office/drawing/2014/main" id="{A5171819-DF70-2FB9-7E26-0567BC0DC2A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980562" y="1320800"/>
            <a:ext cx="7211438" cy="553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2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9A5A41-0D65-E463-D524-99D657F0464D}"/>
              </a:ext>
            </a:extLst>
          </p:cNvPr>
          <p:cNvSpPr/>
          <p:nvPr userDrawn="1"/>
        </p:nvSpPr>
        <p:spPr>
          <a:xfrm>
            <a:off x="0" y="0"/>
            <a:ext cx="4980562" cy="6858000"/>
          </a:xfrm>
          <a:prstGeom prst="rect">
            <a:avLst/>
          </a:prstGeom>
          <a:solidFill>
            <a:srgbClr val="1A1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3404B6E-6B9D-AB8E-0045-9C8A73592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rcRect r="76110"/>
          <a:stretch/>
        </p:blipFill>
        <p:spPr>
          <a:xfrm rot="5400000">
            <a:off x="-936582" y="3665907"/>
            <a:ext cx="3460788" cy="3806954"/>
          </a:xfrm>
          <a:prstGeom prst="rect">
            <a:avLst/>
          </a:prstGeom>
        </p:spPr>
      </p:pic>
      <p:pic>
        <p:nvPicPr>
          <p:cNvPr id="8" name="Picture 7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8E1D31C5-052B-8978-0AFB-9172FA342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1371" y="271204"/>
            <a:ext cx="463297" cy="579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17687C-46CC-C428-1C77-65D2B71B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3" y="273111"/>
            <a:ext cx="4486757" cy="104768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7C60-BF53-EC9E-C294-D0BE8EB444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48250" y="1514475"/>
            <a:ext cx="7143750" cy="534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496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8B84C-2FAB-F718-134D-21AAEE25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3BFE3-A9BC-4B5F-47C3-2BA44C3B0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1211-1FF6-9D51-DD22-E6FB22DEE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28458-AC97-3D4C-96A1-32DC945EB7CC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A4C77-BB7C-29D8-64BF-AF741C0E5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C4081-DB96-65AE-CFF4-E0AE920C4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96F91C-E076-494C-AA0C-D957CE941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7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7" r:id="rId4"/>
    <p:sldLayoutId id="2147483664" r:id="rId5"/>
    <p:sldLayoutId id="2147483652" r:id="rId6"/>
    <p:sldLayoutId id="2147483662" r:id="rId7"/>
    <p:sldLayoutId id="2147483655" r:id="rId8"/>
    <p:sldLayoutId id="2147483659" r:id="rId9"/>
    <p:sldLayoutId id="2147483663" r:id="rId10"/>
    <p:sldLayoutId id="2147483661" r:id="rId11"/>
    <p:sldLayoutId id="2147483658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rgbClr val="1978C2"/>
            </a:gs>
            <a:gs pos="0">
              <a:srgbClr val="1A1A56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F6E6828-5EA0-8A82-E8EB-51CC15452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6945"/>
            <a:ext cx="9144000" cy="765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Clear Sans"/>
                <a:cs typeface="Clear Sans" panose="020B0503030202020304" pitchFamily="34" charset="0"/>
              </a:rPr>
              <a:t>March 18, 2026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FFD701-EBAF-F555-EFF7-BDDF54F88D24}"/>
              </a:ext>
            </a:extLst>
          </p:cNvPr>
          <p:cNvGrpSpPr/>
          <p:nvPr/>
        </p:nvGrpSpPr>
        <p:grpSpPr>
          <a:xfrm>
            <a:off x="4341193" y="5304694"/>
            <a:ext cx="3289146" cy="1014905"/>
            <a:chOff x="1073298" y="3602036"/>
            <a:chExt cx="3289146" cy="1014905"/>
          </a:xfrm>
        </p:grpSpPr>
        <p:pic>
          <p:nvPicPr>
            <p:cNvPr id="8" name="Picture 7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BF93C2B-4429-D91B-0B5F-42BC7E92D6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298" y="3602036"/>
              <a:ext cx="3098493" cy="8142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08F7BC-0183-494E-AD3D-3C1301EB9D4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10069" y="4339942"/>
              <a:ext cx="25523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 panose="020B0503030202020304" pitchFamily="34" charset="0"/>
                  <a:ea typeface="DIN 2014 Bold" panose="020B0504020202020204" pitchFamily="34" charset="0"/>
                  <a:cs typeface="Clear Sans" panose="020B0503030202020304" pitchFamily="34" charset="0"/>
                </a:rPr>
                <a:t>An Epicor Platinum Elite Partner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185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EEF5EE-EF2F-6C86-468A-87A146F99E3D}"/>
              </a:ext>
            </a:extLst>
          </p:cNvPr>
          <p:cNvSpPr txBox="1"/>
          <p:nvPr/>
        </p:nvSpPr>
        <p:spPr>
          <a:xfrm>
            <a:off x="3013300" y="3013501"/>
            <a:ext cx="6681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P21 WWMS Optimization</a:t>
            </a:r>
          </a:p>
        </p:txBody>
      </p:sp>
    </p:spTree>
    <p:extLst>
      <p:ext uri="{BB962C8B-B14F-4D97-AF65-F5344CB8AC3E}">
        <p14:creationId xmlns:p14="http://schemas.microsoft.com/office/powerpoint/2010/main" val="484795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3DE3B-E8C5-05CF-D390-94BEF0D4C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05A7C079-DFFF-AB97-7343-522A03E8EC7C}"/>
              </a:ext>
            </a:extLst>
          </p:cNvPr>
          <p:cNvSpPr/>
          <p:nvPr/>
        </p:nvSpPr>
        <p:spPr>
          <a:xfrm>
            <a:off x="-5491590" y="-923638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861147C8-C6B8-7EB7-C4F6-52932E57F5A4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Sequencing Levers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94A46-C2A7-1BE0-C13E-7564D858C2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17" t="3813" r="8307" b="12622"/>
          <a:stretch>
            <a:fillRect/>
          </a:stretch>
        </p:blipFill>
        <p:spPr>
          <a:xfrm>
            <a:off x="3952875" y="1061520"/>
            <a:ext cx="4286250" cy="501491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8146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68968-9457-802A-78DD-0A1EDC1B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9B872D64-7CED-D14C-C27C-D88DDF923B53}"/>
              </a:ext>
            </a:extLst>
          </p:cNvPr>
          <p:cNvSpPr/>
          <p:nvPr/>
        </p:nvSpPr>
        <p:spPr>
          <a:xfrm>
            <a:off x="-5491590" y="-923638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46D45E2-825D-E029-2DE1-2F02BD6ACC08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Sequencing Levers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F3E3E-62BD-D62A-63FB-BE05A5534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94" y="1467977"/>
            <a:ext cx="10896811" cy="46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85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B063D-817C-A6D1-AE56-DE055C40B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75BFD5E5-3ED5-001C-346B-7D9BAD1B9968}"/>
              </a:ext>
            </a:extLst>
          </p:cNvPr>
          <p:cNvSpPr/>
          <p:nvPr/>
        </p:nvSpPr>
        <p:spPr>
          <a:xfrm>
            <a:off x="-5491590" y="-923638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B471CDB9-F331-D0D4-1FDB-068E1E369CB4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Sequencing Levers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E8BAC-C4D1-7D8F-6DE2-9A9F0250E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676" y="1286803"/>
            <a:ext cx="8509825" cy="479058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245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0960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0960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The warehouse is sequenced around the building - not around how goods move.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646176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What changes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646176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Bin sequencing maps the logical travel path.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Zoning assigns work to the right equipment.</a:t>
            </a:r>
            <a:endParaRPr lang="en-US" sz="2133" dirty="0">
              <a:solidFill>
                <a:schemeClr val="bg1"/>
              </a:solidFill>
            </a:endParaRPr>
          </a:p>
          <a:p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Fewer steps. Less backtracking. Same headcount.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BFDD803B-912F-E06A-FD93-CD2E9007BE2B}"/>
              </a:ext>
            </a:extLst>
          </p:cNvPr>
          <p:cNvSpPr/>
          <p:nvPr/>
        </p:nvSpPr>
        <p:spPr>
          <a:xfrm>
            <a:off x="-5491590" y="-924142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F516BDBA-1961-2B93-A772-708FCBB5E428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Optimized warehouse layout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953F5826-6418-4811-23B6-DE363147CA67}"/>
              </a:ext>
            </a:extLst>
          </p:cNvPr>
          <p:cNvSpPr/>
          <p:nvPr/>
        </p:nvSpPr>
        <p:spPr>
          <a:xfrm>
            <a:off x="6096000" y="1097280"/>
            <a:ext cx="0" cy="4632960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027568" y="1716455"/>
            <a:ext cx="10136863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1027568" y="2569895"/>
            <a:ext cx="10136863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Transactions get entered after the fact.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The system records what happened.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It doesn't run the process.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7DAE2146-15BA-390F-E62D-A86A091A8536}"/>
              </a:ext>
            </a:extLst>
          </p:cNvPr>
          <p:cNvSpPr/>
          <p:nvPr/>
        </p:nvSpPr>
        <p:spPr>
          <a:xfrm>
            <a:off x="-5491590" y="-924142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B783F97-DC9D-0D25-961C-D6D995C05FB9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Real-time scan management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93F99-AD0C-FDDE-1464-0C00A2422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211B1E33-B6B9-F418-BB1B-2151EEDFF881}"/>
              </a:ext>
            </a:extLst>
          </p:cNvPr>
          <p:cNvSpPr/>
          <p:nvPr/>
        </p:nvSpPr>
        <p:spPr>
          <a:xfrm>
            <a:off x="-5491590" y="-633927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D5323BED-7359-4359-30EF-2280BC641E0D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Scan Management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F85D3-458D-E4DD-DBB5-5D0F9923E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8" y="3982809"/>
            <a:ext cx="2729594" cy="272959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DB74AE-F583-B795-4C6B-673D4B933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442" y="1377255"/>
            <a:ext cx="3404505" cy="226967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D6228-0D60-3212-31E8-BF5BEDE6E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589" y="4198484"/>
            <a:ext cx="5544071" cy="229824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D90F0-A92B-21C1-E24B-C4308E230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200" y="1336261"/>
            <a:ext cx="4804848" cy="231066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3646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646A9-87E7-3956-2D02-CF2CD7F1A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DE286A02-E8C7-A905-7FD6-CF8A88DDC139}"/>
              </a:ext>
            </a:extLst>
          </p:cNvPr>
          <p:cNvSpPr/>
          <p:nvPr/>
        </p:nvSpPr>
        <p:spPr>
          <a:xfrm>
            <a:off x="60960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6AB54A8-2C3C-E090-22D4-D7CE8FCCCF38}"/>
              </a:ext>
            </a:extLst>
          </p:cNvPr>
          <p:cNvSpPr/>
          <p:nvPr/>
        </p:nvSpPr>
        <p:spPr>
          <a:xfrm>
            <a:off x="60960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Transactions get entered after the fact.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The system records what happened.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It doesn't run the process.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E412D63-1330-8287-0CBE-9056E8E8D03E}"/>
              </a:ext>
            </a:extLst>
          </p:cNvPr>
          <p:cNvSpPr/>
          <p:nvPr/>
        </p:nvSpPr>
        <p:spPr>
          <a:xfrm>
            <a:off x="646176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What changes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EC039C0-CD6A-1E17-7196-C8CCED203F1B}"/>
              </a:ext>
            </a:extLst>
          </p:cNvPr>
          <p:cNvSpPr/>
          <p:nvPr/>
        </p:nvSpPr>
        <p:spPr>
          <a:xfrm>
            <a:off x="646176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Receiving to cone or license plate.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Scan verification at every handoff.</a:t>
            </a:r>
            <a:endParaRPr lang="en-US" sz="2133" dirty="0">
              <a:solidFill>
                <a:schemeClr val="bg1"/>
              </a:solidFill>
            </a:endParaRPr>
          </a:p>
          <a:p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Same result regardless of who's working.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B40944E6-3BDD-E24B-D63E-6D00E1B2C594}"/>
              </a:ext>
            </a:extLst>
          </p:cNvPr>
          <p:cNvSpPr/>
          <p:nvPr/>
        </p:nvSpPr>
        <p:spPr>
          <a:xfrm>
            <a:off x="-5491590" y="-924142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9E2D3A5-FA8D-CC05-2061-89CAF176F4A5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Real-time scan management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F10CAE01-E653-1C0B-80A1-A90FA117B856}"/>
              </a:ext>
            </a:extLst>
          </p:cNvPr>
          <p:cNvSpPr/>
          <p:nvPr/>
        </p:nvSpPr>
        <p:spPr>
          <a:xfrm>
            <a:off x="6096000" y="1097280"/>
            <a:ext cx="0" cy="4632960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25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8281E-C581-0FE4-72D3-CB2BAD9C3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C6384173-BEA4-4B3B-48EC-F4CAF39370A4}"/>
              </a:ext>
            </a:extLst>
          </p:cNvPr>
          <p:cNvSpPr/>
          <p:nvPr/>
        </p:nvSpPr>
        <p:spPr>
          <a:xfrm>
            <a:off x="-5491590" y="-93846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C3DBD233-5E7F-A275-DA56-A06938DEF00C}"/>
              </a:ext>
            </a:extLst>
          </p:cNvPr>
          <p:cNvSpPr txBox="1"/>
          <p:nvPr/>
        </p:nvSpPr>
        <p:spPr>
          <a:xfrm>
            <a:off x="306709" y="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System visibility 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3C671052-A67E-9128-821F-87BB6399021B}"/>
              </a:ext>
            </a:extLst>
          </p:cNvPr>
          <p:cNvSpPr/>
          <p:nvPr/>
        </p:nvSpPr>
        <p:spPr>
          <a:xfrm>
            <a:off x="609599" y="1097280"/>
            <a:ext cx="10544269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9692C41-9D20-F144-043A-D94E93511E3E}"/>
              </a:ext>
            </a:extLst>
          </p:cNvPr>
          <p:cNvSpPr/>
          <p:nvPr/>
        </p:nvSpPr>
        <p:spPr>
          <a:xfrm>
            <a:off x="609599" y="1950720"/>
            <a:ext cx="10544269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Supervisor has to walk the floor to know what's happening.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Always one step behind.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3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970F6-4250-A88D-12E1-929A8C0E5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0ACCD7B7-8199-481B-612A-4C8FA3A04E4E}"/>
              </a:ext>
            </a:extLst>
          </p:cNvPr>
          <p:cNvSpPr/>
          <p:nvPr/>
        </p:nvSpPr>
        <p:spPr>
          <a:xfrm>
            <a:off x="-5491590" y="-633927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F4E967EA-0DAA-8B66-104C-F1CC634B6C39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Creating Visibility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819B8-E254-783A-4155-B3BBF5E2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32" y="1891247"/>
            <a:ext cx="10850336" cy="3672838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399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42059-0D33-F964-9D26-80143F446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95A996FC-AA14-FFA9-7695-2CD6AB94053F}"/>
              </a:ext>
            </a:extLst>
          </p:cNvPr>
          <p:cNvSpPr/>
          <p:nvPr/>
        </p:nvSpPr>
        <p:spPr>
          <a:xfrm>
            <a:off x="-5491590" y="-633927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F1B362B0-25BE-2A1F-FD71-E9A256423865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Creating Visibility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228DF-CFE4-D9A2-6EF3-C799A374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24" y="2084810"/>
            <a:ext cx="10760529" cy="345063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3001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rgbClr val="1978C2"/>
            </a:gs>
            <a:gs pos="0">
              <a:srgbClr val="1A1A56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68CDF-7BE9-1E44-8DCF-D774E1B78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D654EA14-D881-346B-A601-0106E6130FE0}"/>
              </a:ext>
            </a:extLst>
          </p:cNvPr>
          <p:cNvSpPr/>
          <p:nvPr/>
        </p:nvSpPr>
        <p:spPr>
          <a:xfrm>
            <a:off x="1596426" y="3921960"/>
            <a:ext cx="4333593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Trebuchet MS" pitchFamily="34" charset="-122"/>
                <a:cs typeface="Trebuchet MS" pitchFamily="34" charset="-120"/>
              </a:rPr>
              <a:t>Andrew Taylor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Co-Founder, Chief Revenue Officer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A6C14AA-3D6B-5866-9670-9940D85784EB}"/>
              </a:ext>
            </a:extLst>
          </p:cNvPr>
          <p:cNvSpPr/>
          <p:nvPr/>
        </p:nvSpPr>
        <p:spPr>
          <a:xfrm>
            <a:off x="7135638" y="3921960"/>
            <a:ext cx="4333593" cy="9940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Trebuchet MS" pitchFamily="34" charset="-122"/>
                <a:cs typeface="Trebuchet MS" pitchFamily="34" charset="-120"/>
              </a:rPr>
              <a:t>Matthew Lucas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Senior Application Consultant, Warehouse Guru</a:t>
            </a:r>
          </a:p>
        </p:txBody>
      </p:sp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6A35122-C6C0-6DCD-9CEC-BECDD89B4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736" y="1414210"/>
            <a:ext cx="2375783" cy="2273379"/>
          </a:xfrm>
          <a:prstGeom prst="rect">
            <a:avLst/>
          </a:prstGeom>
        </p:spPr>
      </p:pic>
      <p:pic>
        <p:nvPicPr>
          <p:cNvPr id="8" name="Picture 7" descr="A person with a beard&#10;&#10;AI-generated content may be incorrect.">
            <a:extLst>
              <a:ext uri="{FF2B5EF4-FFF2-40B4-BE49-F238E27FC236}">
                <a16:creationId xmlns:a16="http://schemas.microsoft.com/office/drawing/2014/main" id="{9B6D6DAB-C5A7-EB47-7BEE-4161CD4CB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483" y="1414210"/>
            <a:ext cx="2230214" cy="22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3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A08BF-C3F5-2EF1-8E4C-B3056639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8C287F77-DE97-5C11-9928-8852E0008B61}"/>
              </a:ext>
            </a:extLst>
          </p:cNvPr>
          <p:cNvSpPr/>
          <p:nvPr/>
        </p:nvSpPr>
        <p:spPr>
          <a:xfrm>
            <a:off x="-5491590" y="-633927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A24D8DB1-83C7-FD59-0734-2DC6482100C2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Creating Visibility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DE985-0057-32FD-C6CE-4ABBDF9EA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9" y="1426240"/>
            <a:ext cx="7202614" cy="239124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6E75F-5814-FD9A-3E0B-CCC4859B6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114" y="4139973"/>
            <a:ext cx="8803821" cy="220095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1849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905406-6755-0917-1CB9-A62FD41D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17141FC1-6D73-DA03-23B3-264E10D305FE}"/>
              </a:ext>
            </a:extLst>
          </p:cNvPr>
          <p:cNvSpPr/>
          <p:nvPr/>
        </p:nvSpPr>
        <p:spPr>
          <a:xfrm>
            <a:off x="-5491590" y="-633927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6B92D805-9435-62E8-8ABD-16272F16034E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Creating Visibility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A2195-47E6-9DE6-D5CA-86B0492842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4" t="1921" r="325" b="1377"/>
          <a:stretch>
            <a:fillRect/>
          </a:stretch>
        </p:blipFill>
        <p:spPr>
          <a:xfrm>
            <a:off x="571500" y="2334986"/>
            <a:ext cx="11054443" cy="290648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8219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FE067-177D-87D2-D2C8-F11E0DCE1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E7165E7D-E45B-7CD4-450D-3E78B9D14C08}"/>
              </a:ext>
            </a:extLst>
          </p:cNvPr>
          <p:cNvSpPr/>
          <p:nvPr/>
        </p:nvSpPr>
        <p:spPr>
          <a:xfrm>
            <a:off x="-5491590" y="-93846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813C9F52-DEE3-6E92-1584-B053D85C8120}"/>
              </a:ext>
            </a:extLst>
          </p:cNvPr>
          <p:cNvSpPr txBox="1"/>
          <p:nvPr/>
        </p:nvSpPr>
        <p:spPr>
          <a:xfrm>
            <a:off x="306709" y="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System visibility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31A8EF34-205E-098C-45F5-034BB86D1036}"/>
              </a:ext>
            </a:extLst>
          </p:cNvPr>
          <p:cNvSpPr/>
          <p:nvPr/>
        </p:nvSpPr>
        <p:spPr>
          <a:xfrm>
            <a:off x="6096000" y="1097280"/>
            <a:ext cx="0" cy="4632960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FA7805CA-C32C-72EE-E431-002C355CD160}"/>
              </a:ext>
            </a:extLst>
          </p:cNvPr>
          <p:cNvSpPr/>
          <p:nvPr/>
        </p:nvSpPr>
        <p:spPr>
          <a:xfrm>
            <a:off x="60960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0142588-0190-9F62-5DD4-F0A0DB4AD5CB}"/>
              </a:ext>
            </a:extLst>
          </p:cNvPr>
          <p:cNvSpPr/>
          <p:nvPr/>
        </p:nvSpPr>
        <p:spPr>
          <a:xfrm>
            <a:off x="60960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Supervisor has to walk the floor to know what's happening.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Always one step behind.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07BE822B-7D3F-E385-59ED-198722FB878C}"/>
              </a:ext>
            </a:extLst>
          </p:cNvPr>
          <p:cNvSpPr/>
          <p:nvPr/>
        </p:nvSpPr>
        <p:spPr>
          <a:xfrm>
            <a:off x="646176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What changes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2851D0F2-625E-EC27-7059-BC41C89F636A}"/>
              </a:ext>
            </a:extLst>
          </p:cNvPr>
          <p:cNvSpPr/>
          <p:nvPr/>
        </p:nvSpPr>
        <p:spPr>
          <a:xfrm>
            <a:off x="646176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Workbench queries. Picker groups. Auto-assignment.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Transaction traceability.</a:t>
            </a:r>
            <a:endParaRPr lang="en-US" sz="2133" dirty="0">
              <a:solidFill>
                <a:schemeClr val="bg1"/>
              </a:solidFill>
            </a:endParaRPr>
          </a:p>
          <a:p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Manage by data. Not by instinct.</a:t>
            </a:r>
            <a:endParaRPr lang="en-US" sz="21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03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59109" y="1966695"/>
            <a:ext cx="10788713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459109" y="2804160"/>
            <a:ext cx="10788713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Too many steps. Manual entry where a scan should work.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Operators find a faster path around the system.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1808D374-5F37-ABA2-45D4-12365E3D83EE}"/>
              </a:ext>
            </a:extLst>
          </p:cNvPr>
          <p:cNvSpPr/>
          <p:nvPr/>
        </p:nvSpPr>
        <p:spPr>
          <a:xfrm>
            <a:off x="-5255107" y="-225541"/>
            <a:ext cx="13868333" cy="1429652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13539B6E-0C9E-806A-2249-58D7FA6CD733}"/>
              </a:ext>
            </a:extLst>
          </p:cNvPr>
          <p:cNvSpPr txBox="1"/>
          <p:nvPr/>
        </p:nvSpPr>
        <p:spPr>
          <a:xfrm>
            <a:off x="459109" y="15240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The U/I Problem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E9C26-8371-4A6E-70E9-BCEC3E75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6B9849E4-8684-6147-B8F5-F9C4A0168936}"/>
              </a:ext>
            </a:extLst>
          </p:cNvPr>
          <p:cNvSpPr/>
          <p:nvPr/>
        </p:nvSpPr>
        <p:spPr>
          <a:xfrm>
            <a:off x="-5491590" y="-633927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C4AD1AA0-274F-6BCB-62D9-5EB67C139F6E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Simple U/I Improvements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71B46-5F3B-4A0C-69BB-B8E77D3B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438" y="1426240"/>
            <a:ext cx="2355594" cy="198445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B786A-FF97-1F8B-9470-1781DAB8C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603" y="3708563"/>
            <a:ext cx="2362429" cy="247180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0FCD-16B5-4E53-9CE4-C53DD18C4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026" y="1608729"/>
            <a:ext cx="2695951" cy="161947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83CB00-D3F4-E25A-2615-0BB5F237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860" y="3882277"/>
            <a:ext cx="2648320" cy="212437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EF9ADB-58F0-A72A-1928-88F70B502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612" y="652851"/>
            <a:ext cx="3134162" cy="322942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657FFF-C84F-4930-33A7-453345DD3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12" y="4176781"/>
            <a:ext cx="2591162" cy="2067213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9044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466A57-EE71-6B11-647C-1B9BC6A4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63FE92B4-83D7-7C6C-3CBA-7D0218403C38}"/>
              </a:ext>
            </a:extLst>
          </p:cNvPr>
          <p:cNvSpPr/>
          <p:nvPr/>
        </p:nvSpPr>
        <p:spPr>
          <a:xfrm>
            <a:off x="609600" y="1406173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2E72745-DAF1-57D3-D49B-EEBCAAF25273}"/>
              </a:ext>
            </a:extLst>
          </p:cNvPr>
          <p:cNvSpPr/>
          <p:nvPr/>
        </p:nvSpPr>
        <p:spPr>
          <a:xfrm>
            <a:off x="609600" y="2243638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Too many steps. Manual entry where a scan should work.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Operators find a faster path around the system.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E2B4F57-F415-3DAB-B5D7-BF139359A68E}"/>
              </a:ext>
            </a:extLst>
          </p:cNvPr>
          <p:cNvSpPr/>
          <p:nvPr/>
        </p:nvSpPr>
        <p:spPr>
          <a:xfrm>
            <a:off x="6367167" y="1406173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What changes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C8E26ACE-4035-A18C-C71A-5FA6D8BDD8F6}"/>
              </a:ext>
            </a:extLst>
          </p:cNvPr>
          <p:cNvSpPr/>
          <p:nvPr/>
        </p:nvSpPr>
        <p:spPr>
          <a:xfrm>
            <a:off x="6367167" y="2261506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Strip each transaction back to what the operator needs.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step that can be a scan is a scan.</a:t>
            </a:r>
            <a:endParaRPr lang="en-US" sz="2133" dirty="0">
              <a:solidFill>
                <a:schemeClr val="bg1"/>
              </a:solidFill>
            </a:endParaRPr>
          </a:p>
          <a:p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system earns compliance.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BCD252D2-607A-6C65-F189-690265F583FE}"/>
              </a:ext>
            </a:extLst>
          </p:cNvPr>
          <p:cNvSpPr/>
          <p:nvPr/>
        </p:nvSpPr>
        <p:spPr>
          <a:xfrm>
            <a:off x="-5255107" y="-225541"/>
            <a:ext cx="13868333" cy="1429652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8A0D4482-5C01-4B84-33A4-4FEE6B702E71}"/>
              </a:ext>
            </a:extLst>
          </p:cNvPr>
          <p:cNvSpPr txBox="1"/>
          <p:nvPr/>
        </p:nvSpPr>
        <p:spPr>
          <a:xfrm>
            <a:off x="459109" y="15240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Optimized U/I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5A14CD26-8B7F-471F-1DB7-CBBB90B38250}"/>
              </a:ext>
            </a:extLst>
          </p:cNvPr>
          <p:cNvSpPr/>
          <p:nvPr/>
        </p:nvSpPr>
        <p:spPr>
          <a:xfrm>
            <a:off x="6248400" y="1564990"/>
            <a:ext cx="0" cy="4632960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42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B7B61-8736-43B8-3CBF-CE4C7B36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5888969B-B122-9041-9B1D-B26FC6F9EF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CFCF222-C92D-7406-D7FA-5541FB831ACA}"/>
              </a:ext>
            </a:extLst>
          </p:cNvPr>
          <p:cNvSpPr/>
          <p:nvPr/>
        </p:nvSpPr>
        <p:spPr>
          <a:xfrm>
            <a:off x="975360" y="975360"/>
            <a:ext cx="10241280" cy="4876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These levers compound.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biggest gains come from the right combination — not one in isolation.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15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1733E-7A45-72A4-89C7-FC28EB53F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warehouse with signs&#10;&#10;AI-generated content may be incorrect.">
            <a:extLst>
              <a:ext uri="{FF2B5EF4-FFF2-40B4-BE49-F238E27FC236}">
                <a16:creationId xmlns:a16="http://schemas.microsoft.com/office/drawing/2014/main" id="{1F1BCF95-B900-0764-669B-1905CFD6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5" name="Flowchart: Data 1">
            <a:extLst>
              <a:ext uri="{FF2B5EF4-FFF2-40B4-BE49-F238E27FC236}">
                <a16:creationId xmlns:a16="http://schemas.microsoft.com/office/drawing/2014/main" id="{D32723A8-CA46-890A-4A9B-27EFA6DCBC78}"/>
              </a:ext>
            </a:extLst>
          </p:cNvPr>
          <p:cNvSpPr/>
          <p:nvPr/>
        </p:nvSpPr>
        <p:spPr>
          <a:xfrm>
            <a:off x="-5097452" y="-76504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05DE94F3-9A6F-F5FC-B865-D107CDA4B0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8CF10A54-B6EB-CE8B-4B26-694E1CC8ED31}"/>
              </a:ext>
            </a:extLst>
          </p:cNvPr>
          <p:cNvSpPr txBox="1"/>
          <p:nvPr/>
        </p:nvSpPr>
        <p:spPr>
          <a:xfrm>
            <a:off x="306709" y="-504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A56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The Management Challenge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95E4"/>
              </a:solidFill>
              <a:effectLst/>
              <a:uLnTx/>
              <a:uFillTx/>
              <a:latin typeface="DIN 2014 Bold" panose="020B0504020202020204" pitchFamily="34" charset="0"/>
              <a:ea typeface="DIN 2014 Bold" panose="020B05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832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5E422-8728-DE8E-5D7C-9973E940F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F6E52C7B-89A6-71D6-6EBC-728878AD397F}"/>
              </a:ext>
            </a:extLst>
          </p:cNvPr>
          <p:cNvSpPr/>
          <p:nvPr/>
        </p:nvSpPr>
        <p:spPr>
          <a:xfrm>
            <a:off x="-5255107" y="-47075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7F2F208-CBB3-76FC-B65B-55F3FAE3972D}"/>
              </a:ext>
            </a:extLst>
          </p:cNvPr>
          <p:cNvSpPr txBox="1"/>
          <p:nvPr/>
        </p:nvSpPr>
        <p:spPr>
          <a:xfrm>
            <a:off x="459109" y="15240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A56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What’s the Real Score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95E4"/>
              </a:solidFill>
              <a:effectLst/>
              <a:uLnTx/>
              <a:uFillTx/>
              <a:latin typeface="DIN 2014 Bold" panose="020B0504020202020204" pitchFamily="34" charset="0"/>
              <a:ea typeface="DIN 2014 Bold" panose="020B0504020202020204" pitchFamily="34" charset="0"/>
              <a:cs typeface="+mn-cs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CD519DC-CC1E-4053-D917-E475152799CA}"/>
              </a:ext>
            </a:extLst>
          </p:cNvPr>
          <p:cNvSpPr/>
          <p:nvPr/>
        </p:nvSpPr>
        <p:spPr>
          <a:xfrm>
            <a:off x="693683" y="1748921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stated scorecard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0619EE3C-DFAF-0684-5443-6941ACB76881}"/>
              </a:ext>
            </a:extLst>
          </p:cNvPr>
          <p:cNvSpPr/>
          <p:nvPr/>
        </p:nvSpPr>
        <p:spPr>
          <a:xfrm>
            <a:off x="693683" y="2602361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4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Accuracy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Fill rate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Shrinkage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On-time dispatch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FE4FC6-EE88-95C9-B8A0-EABB5B777E60}"/>
              </a:ext>
            </a:extLst>
          </p:cNvPr>
          <p:cNvGrpSpPr/>
          <p:nvPr/>
        </p:nvGrpSpPr>
        <p:grpSpPr>
          <a:xfrm>
            <a:off x="5407572" y="1638562"/>
            <a:ext cx="6258911" cy="4865239"/>
            <a:chOff x="5407572" y="1638562"/>
            <a:chExt cx="6258911" cy="4865239"/>
          </a:xfrm>
        </p:grpSpPr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CF37F785-895B-3E59-7D1B-ED9EB7BB67D7}"/>
                </a:ext>
              </a:extLst>
            </p:cNvPr>
            <p:cNvSpPr/>
            <p:nvPr/>
          </p:nvSpPr>
          <p:spPr>
            <a:xfrm>
              <a:off x="6545843" y="1748921"/>
              <a:ext cx="5120640" cy="7315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ea typeface="Trebuchet MS" pitchFamily="34" charset="-122"/>
                  <a:cs typeface="Trebuchet MS" pitchFamily="34" charset="-120"/>
                </a:rPr>
                <a:t>The real scorecard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7A3F6FC0-7E0B-D96D-40B7-14D9DDEFC721}"/>
                </a:ext>
              </a:extLst>
            </p:cNvPr>
            <p:cNvSpPr/>
            <p:nvPr/>
          </p:nvSpPr>
          <p:spPr>
            <a:xfrm>
              <a:off x="6545843" y="2602361"/>
              <a:ext cx="5120640" cy="390144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r>
                <a:rPr lang="en-US" sz="24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Speed.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Get it out.</a:t>
              </a:r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Get it out fast.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4" name="Shape 3">
              <a:extLst>
                <a:ext uri="{FF2B5EF4-FFF2-40B4-BE49-F238E27FC236}">
                  <a16:creationId xmlns:a16="http://schemas.microsoft.com/office/drawing/2014/main" id="{D5F34B56-EA7B-D935-8B56-8E8C01C98EE0}"/>
                </a:ext>
              </a:extLst>
            </p:cNvPr>
            <p:cNvSpPr/>
            <p:nvPr/>
          </p:nvSpPr>
          <p:spPr>
            <a:xfrm>
              <a:off x="5407572" y="1638562"/>
              <a:ext cx="0" cy="463296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txBody>
            <a:bodyPr/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371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2C505-A414-237E-5BF1-83F5C722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9B4E49B0-821A-7E45-8D01-1F921E672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BD2244AA-13E8-5E6E-F05D-6600EDBB5045}"/>
              </a:ext>
            </a:extLst>
          </p:cNvPr>
          <p:cNvSpPr/>
          <p:nvPr/>
        </p:nvSpPr>
        <p:spPr>
          <a:xfrm>
            <a:off x="975360" y="975360"/>
            <a:ext cx="10241280" cy="4876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It's not a character flaw.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It's a rational response to the incentive structure above the warehouse floor.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5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22195C-DE35-42B1-D727-834753C67E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980562" cy="6858000"/>
          </a:xfrm>
          <a:prstGeom prst="rect">
            <a:avLst/>
          </a:prstGeom>
          <a:solidFill>
            <a:srgbClr val="1A1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graphicFrame>
        <p:nvGraphicFramePr>
          <p:cNvPr id="24" name="Table 9">
            <a:extLst>
              <a:ext uri="{FF2B5EF4-FFF2-40B4-BE49-F238E27FC236}">
                <a16:creationId xmlns:a16="http://schemas.microsoft.com/office/drawing/2014/main" id="{E21B48BF-C7BF-49E8-D599-07409CA430AF}"/>
              </a:ext>
            </a:extLst>
          </p:cNvPr>
          <p:cNvGraphicFramePr>
            <a:graphicFrameLocks noGrp="1"/>
          </p:cNvGraphicFramePr>
          <p:nvPr/>
        </p:nvGraphicFramePr>
        <p:xfrm>
          <a:off x="4980562" y="763167"/>
          <a:ext cx="7211437" cy="5509607"/>
        </p:xfrm>
        <a:graphic>
          <a:graphicData uri="http://schemas.openxmlformats.org/drawingml/2006/table">
            <a:tbl>
              <a:tblPr/>
              <a:tblGrid>
                <a:gridCol w="1850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0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7052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</a:rPr>
                        <a:t>01</a:t>
                      </a:r>
                      <a:endParaRPr lang="en-US" sz="2100" b="1"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latin typeface="Clear Sans"/>
                        </a:rPr>
                        <a:t>Warehouse Pain</a:t>
                      </a: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39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900" b="1" dirty="0">
                          <a:solidFill>
                            <a:srgbClr val="1A1A56"/>
                          </a:solidFill>
                          <a:latin typeface="DIN 2014 Bold"/>
                          <a:ea typeface="DIN 2014 Bold" panose="020B0504020202020204" pitchFamily="34" charset="0"/>
                        </a:rPr>
                        <a:t>02</a:t>
                      </a:r>
                      <a:endParaRPr lang="en-US" sz="1900" b="1" dirty="0">
                        <a:latin typeface="DIN 2014 Bold"/>
                        <a:ea typeface="DIN 2014 Bold" panose="020B05040202020202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latin typeface="Clear Sans"/>
                          <a:cs typeface="Clear Sans" panose="020B0503030202020304" pitchFamily="34" charset="0"/>
                        </a:rPr>
                        <a:t>Warehouse Solutions</a:t>
                      </a: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39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1A1A56"/>
                          </a:solidFill>
                          <a:latin typeface="DIN 2014 Bold"/>
                          <a:ea typeface="DIN 2014 Bold" panose="020B0504020202020204" pitchFamily="34" charset="0"/>
                        </a:rPr>
                        <a:t>03</a:t>
                      </a:r>
                      <a:endParaRPr lang="en-US" sz="1900" b="1">
                        <a:latin typeface="DIN 2014 Bold"/>
                        <a:ea typeface="DIN 2014 Bold" panose="020B05040202020202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latin typeface="Clear Sans" panose="020B0503030202020304" pitchFamily="34" charset="0"/>
                          <a:cs typeface="Clear Sans" panose="020B0503030202020304" pitchFamily="34" charset="0"/>
                        </a:rPr>
                        <a:t>Management Matters</a:t>
                      </a: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39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900" b="1">
                          <a:solidFill>
                            <a:srgbClr val="1A1A56"/>
                          </a:solidFill>
                          <a:latin typeface="DIN 2014 Bold" panose="020B0504020202020204" pitchFamily="34" charset="0"/>
                          <a:ea typeface="DIN 2014 Bold" panose="020B0504020202020204" pitchFamily="34" charset="0"/>
                        </a:rPr>
                        <a:t>04</a:t>
                      </a:r>
                      <a:endParaRPr lang="en-US" sz="1900" b="1"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kern="1200" dirty="0">
                          <a:solidFill>
                            <a:srgbClr val="002060"/>
                          </a:solidFill>
                          <a:latin typeface="Clear Sans"/>
                          <a:ea typeface="+mn-ea"/>
                          <a:cs typeface="Clear Sans" panose="020B0503030202020304" pitchFamily="34" charset="0"/>
                        </a:rPr>
                        <a:t>Case Study</a:t>
                      </a:r>
                      <a:endParaRPr lang="en-US" sz="1900" kern="1200" dirty="0">
                        <a:solidFill>
                          <a:srgbClr val="002060"/>
                        </a:solidFill>
                        <a:latin typeface="Clear Sans" panose="020B0503030202020304" pitchFamily="34" charset="0"/>
                        <a:ea typeface="+mn-ea"/>
                        <a:cs typeface="Clear Sans" panose="020B05030302020203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900" b="1">
                          <a:latin typeface="DIN 2014 Bold"/>
                          <a:ea typeface="DIN 2014 Bold" panose="020B0504020202020204" pitchFamily="34" charset="0"/>
                        </a:rPr>
                        <a:t>05</a:t>
                      </a:r>
                      <a:endParaRPr lang="en-US" sz="1900" b="1"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900" kern="1200" dirty="0">
                          <a:solidFill>
                            <a:srgbClr val="002060"/>
                          </a:solidFill>
                          <a:latin typeface="Clear Sans"/>
                          <a:ea typeface="+mn-ea"/>
                          <a:cs typeface="Clear Sans" panose="020B0503030202020304" pitchFamily="34" charset="0"/>
                        </a:rPr>
                        <a:t>What’s your Score</a:t>
                      </a: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41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900" b="1">
                          <a:latin typeface="DIN 2014 Bold"/>
                          <a:ea typeface="DIN 2014 Bold" panose="020B0504020202020204" pitchFamily="34" charset="0"/>
                        </a:rPr>
                        <a:t>06</a:t>
                      </a:r>
                      <a:endParaRPr lang="en-US" sz="1900" b="1">
                        <a:latin typeface="DIN 2014 Bold" panose="020B0504020202020204" pitchFamily="34" charset="0"/>
                        <a:ea typeface="DIN 2014 Bold" panose="020B0504020202020204" pitchFamily="34" charset="0"/>
                      </a:endParaRP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900" kern="1200" dirty="0">
                          <a:solidFill>
                            <a:srgbClr val="002060"/>
                          </a:solidFill>
                          <a:latin typeface="Clear Sans"/>
                          <a:ea typeface="+mn-ea"/>
                          <a:cs typeface="Clear Sans" panose="020B0503030202020304" pitchFamily="34" charset="0"/>
                        </a:rPr>
                        <a:t>Next Steps &amp; Give-away</a:t>
                      </a:r>
                    </a:p>
                  </a:txBody>
                  <a:tcPr marL="141063" marR="141063" marT="141063" marB="141063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332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ts val="3640"/>
                        </a:lnSpc>
                        <a:buNone/>
                        <a:defRPr/>
                      </a:pPr>
                      <a:r>
                        <a:rPr lang="en-US" sz="1900" b="1">
                          <a:latin typeface="DIN 2014 Bold"/>
                          <a:ea typeface="DIN 2014 Bold" panose="020B0504020202020204" pitchFamily="34" charset="0"/>
                        </a:rPr>
                        <a:t>07</a:t>
                      </a:r>
                    </a:p>
                  </a:txBody>
                  <a:tcPr marL="141062" marR="141062" marT="141062" marB="141062" anchor="ctr">
                    <a:lnL w="0">
                      <a:noFill/>
                    </a:lnL>
                    <a:lnR w="0"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E4E4E4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kern="1200" dirty="0">
                          <a:solidFill>
                            <a:srgbClr val="002060"/>
                          </a:solidFill>
                          <a:latin typeface="Clear Sans"/>
                          <a:ea typeface="+mn-ea"/>
                          <a:cs typeface="Clear Sans" panose="020B0503030202020304" pitchFamily="34" charset="0"/>
                        </a:rPr>
                        <a:t>Q&amp;A</a:t>
                      </a:r>
                    </a:p>
                  </a:txBody>
                  <a:tcPr marL="141062" marR="141062" marT="141062" marB="141062" anchor="ctr">
                    <a:lnL w="0">
                      <a:noFill/>
                    </a:lnL>
                    <a:lnR w="0"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E4E4E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398389"/>
                  </a:ext>
                </a:extLst>
              </a:tr>
            </a:tbl>
          </a:graphicData>
        </a:graphic>
      </p:graphicFrame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886F26F-8648-762F-983E-36B16E7035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38000"/>
          </a:blip>
          <a:srcRect r="76110"/>
          <a:stretch/>
        </p:blipFill>
        <p:spPr>
          <a:xfrm rot="5400000">
            <a:off x="-936582" y="3665907"/>
            <a:ext cx="3460788" cy="3806954"/>
          </a:xfrm>
          <a:prstGeom prst="rect">
            <a:avLst/>
          </a:prstGeom>
        </p:spPr>
      </p:pic>
      <p:pic>
        <p:nvPicPr>
          <p:cNvPr id="9" name="Picture 8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51F05763-3D84-CB80-A87F-C674F6310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1371" y="271204"/>
            <a:ext cx="463297" cy="579121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1ED119B9-26EE-89B3-2DE5-9DC8E373F2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6709" y="-504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995E4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759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B5677-FD6C-E5D2-9217-C5027C8E4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372BA2E0-F68A-4508-0ED7-6F6B431C75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16779424-32D4-E81F-5720-48F341EC5FCA}"/>
              </a:ext>
            </a:extLst>
          </p:cNvPr>
          <p:cNvSpPr/>
          <p:nvPr/>
        </p:nvSpPr>
        <p:spPr>
          <a:xfrm>
            <a:off x="975360" y="975360"/>
            <a:ext cx="10241280" cy="4876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"What would get you in trouble around here?"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If the answer is only about speed — the configuration work is already at risk.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48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DD134-45EE-2FD7-8611-E09BAF01C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arehouse with many boxes&#10;&#10;AI-generated content may be incorrect.">
            <a:extLst>
              <a:ext uri="{FF2B5EF4-FFF2-40B4-BE49-F238E27FC236}">
                <a16:creationId xmlns:a16="http://schemas.microsoft.com/office/drawing/2014/main" id="{8F62FFC0-C6D9-712F-CAC7-FA2D45F7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8" name="Flowchart: Data 1">
            <a:extLst>
              <a:ext uri="{FF2B5EF4-FFF2-40B4-BE49-F238E27FC236}">
                <a16:creationId xmlns:a16="http://schemas.microsoft.com/office/drawing/2014/main" id="{53FD61B6-D619-97C9-72EC-2DFEF58F512F}"/>
              </a:ext>
            </a:extLst>
          </p:cNvPr>
          <p:cNvSpPr/>
          <p:nvPr/>
        </p:nvSpPr>
        <p:spPr>
          <a:xfrm>
            <a:off x="-5255107" y="-47075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AF523622-D5F1-0FDE-3DA8-9ECFEAF3B7B6}"/>
              </a:ext>
            </a:extLst>
          </p:cNvPr>
          <p:cNvSpPr txBox="1"/>
          <p:nvPr/>
        </p:nvSpPr>
        <p:spPr>
          <a:xfrm>
            <a:off x="459109" y="15240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A56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Case Study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95E4"/>
              </a:solidFill>
              <a:effectLst/>
              <a:uLnTx/>
              <a:uFillTx/>
              <a:latin typeface="DIN 2014 Bold" panose="020B0504020202020204" pitchFamily="34" charset="0"/>
              <a:ea typeface="DIN 2014 Bold" panose="020B0504020202020204" pitchFamily="34" charset="0"/>
              <a:cs typeface="+mn-cs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15CD7A54-4075-8C43-9029-EB066632B4B8}"/>
              </a:ext>
            </a:extLst>
          </p:cNvPr>
          <p:cNvSpPr/>
          <p:nvPr/>
        </p:nvSpPr>
        <p:spPr>
          <a:xfrm>
            <a:off x="975360" y="3099096"/>
            <a:ext cx="10241280" cy="2194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350,000 sq ft. 75% manual. WWMS licensed. Largely unused.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FB447B3-77A2-48A8-C375-DC1DDB073B90}"/>
              </a:ext>
            </a:extLst>
          </p:cNvPr>
          <p:cNvSpPr/>
          <p:nvPr/>
        </p:nvSpPr>
        <p:spPr>
          <a:xfrm>
            <a:off x="1828800" y="5537496"/>
            <a:ext cx="85344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US-based medical supply wholesaler.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03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181E3-6D29-5C84-4C25-56FD87B5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D8F3F0DD-5E53-D01A-CD84-EA932EF5876D}"/>
              </a:ext>
            </a:extLst>
          </p:cNvPr>
          <p:cNvSpPr/>
          <p:nvPr/>
        </p:nvSpPr>
        <p:spPr>
          <a:xfrm>
            <a:off x="-5223577" y="-78606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E32E480-8BD7-E060-5E99-672F6EE67650}"/>
              </a:ext>
            </a:extLst>
          </p:cNvPr>
          <p:cNvSpPr txBox="1"/>
          <p:nvPr/>
        </p:nvSpPr>
        <p:spPr>
          <a:xfrm>
            <a:off x="459109" y="15240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A56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 A Quick Diagnostic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95E4"/>
              </a:solidFill>
              <a:effectLst/>
              <a:uLnTx/>
              <a:uFillTx/>
              <a:latin typeface="DIN 2014 Bold" panose="020B0504020202020204" pitchFamily="34" charset="0"/>
              <a:ea typeface="DIN 2014 Bold" panose="020B0504020202020204" pitchFamily="34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E8BAD3-442C-3607-8619-17A93CC885FF}"/>
              </a:ext>
            </a:extLst>
          </p:cNvPr>
          <p:cNvGrpSpPr/>
          <p:nvPr/>
        </p:nvGrpSpPr>
        <p:grpSpPr>
          <a:xfrm>
            <a:off x="465690" y="1226239"/>
            <a:ext cx="11129322" cy="719554"/>
            <a:chOff x="465690" y="1226239"/>
            <a:chExt cx="11129322" cy="719554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C7C3C1B-8D66-6D0F-4369-1154B3016B20}"/>
                </a:ext>
              </a:extLst>
            </p:cNvPr>
            <p:cNvSpPr/>
            <p:nvPr/>
          </p:nvSpPr>
          <p:spPr>
            <a:xfrm>
              <a:off x="1008993" y="1317498"/>
              <a:ext cx="10586019" cy="53703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CB599E-20A3-EF81-BE98-A241C22B5C1A}"/>
                </a:ext>
              </a:extLst>
            </p:cNvPr>
            <p:cNvSpPr txBox="1"/>
            <p:nvPr/>
          </p:nvSpPr>
          <p:spPr>
            <a:xfrm>
              <a:off x="1203893" y="1401350"/>
              <a:ext cx="6682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When someone puts inventory away, 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they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 often decide where it goes.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71FC54-7357-2499-4860-08ED47C51854}"/>
                </a:ext>
              </a:extLst>
            </p:cNvPr>
            <p:cNvSpPr/>
            <p:nvPr/>
          </p:nvSpPr>
          <p:spPr>
            <a:xfrm>
              <a:off x="465690" y="1226239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DC415F-0E91-A86A-3B53-3A1F3C52CA28}"/>
              </a:ext>
            </a:extLst>
          </p:cNvPr>
          <p:cNvGrpSpPr/>
          <p:nvPr/>
        </p:nvGrpSpPr>
        <p:grpSpPr>
          <a:xfrm>
            <a:off x="465690" y="2124413"/>
            <a:ext cx="11129322" cy="719554"/>
            <a:chOff x="465690" y="2124413"/>
            <a:chExt cx="11129322" cy="71955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614316F-ED42-3230-C93B-8A63BCDE2755}"/>
                </a:ext>
              </a:extLst>
            </p:cNvPr>
            <p:cNvSpPr/>
            <p:nvPr/>
          </p:nvSpPr>
          <p:spPr>
            <a:xfrm>
              <a:off x="1008993" y="2215672"/>
              <a:ext cx="10586019" cy="53703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79E7FC-EE5D-3B10-1F1B-47BB72522812}"/>
                </a:ext>
              </a:extLst>
            </p:cNvPr>
            <p:cNvSpPr txBox="1"/>
            <p:nvPr/>
          </p:nvSpPr>
          <p:spPr>
            <a:xfrm>
              <a:off x="1170852" y="2299524"/>
              <a:ext cx="8413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You couldn’t trace a pick sequence as a logical sequenced path through your warehouse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1E36C-A1DC-D818-3A76-9449E3E5F9D8}"/>
                </a:ext>
              </a:extLst>
            </p:cNvPr>
            <p:cNvSpPr/>
            <p:nvPr/>
          </p:nvSpPr>
          <p:spPr>
            <a:xfrm>
              <a:off x="465690" y="2124413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2A085E-7875-8DDE-7123-B673EFBA4D6E}"/>
              </a:ext>
            </a:extLst>
          </p:cNvPr>
          <p:cNvGrpSpPr/>
          <p:nvPr/>
        </p:nvGrpSpPr>
        <p:grpSpPr>
          <a:xfrm>
            <a:off x="465690" y="3131846"/>
            <a:ext cx="11129322" cy="719554"/>
            <a:chOff x="465690" y="3131846"/>
            <a:chExt cx="11129322" cy="71955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E31F06E-3D28-03CF-4C2F-4AA2969AE47B}"/>
                </a:ext>
              </a:extLst>
            </p:cNvPr>
            <p:cNvSpPr/>
            <p:nvPr/>
          </p:nvSpPr>
          <p:spPr>
            <a:xfrm>
              <a:off x="1008993" y="3223105"/>
              <a:ext cx="10586019" cy="53703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060C36-3F97-6B2D-AB05-16D66D456C22}"/>
                </a:ext>
              </a:extLst>
            </p:cNvPr>
            <p:cNvSpPr txBox="1"/>
            <p:nvPr/>
          </p:nvSpPr>
          <p:spPr>
            <a:xfrm>
              <a:off x="1170852" y="3306957"/>
              <a:ext cx="884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Nobody could answer “what is the status of a pick ticket” without referring to pieces of paper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DA5515-A1AF-C426-D861-BD0623AED83F}"/>
                </a:ext>
              </a:extLst>
            </p:cNvPr>
            <p:cNvSpPr/>
            <p:nvPr/>
          </p:nvSpPr>
          <p:spPr>
            <a:xfrm>
              <a:off x="465690" y="3131846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DF6BEE-B9F3-58DA-F754-F46EE19FABC3}"/>
              </a:ext>
            </a:extLst>
          </p:cNvPr>
          <p:cNvGrpSpPr/>
          <p:nvPr/>
        </p:nvGrpSpPr>
        <p:grpSpPr>
          <a:xfrm>
            <a:off x="465690" y="4134440"/>
            <a:ext cx="11129322" cy="719554"/>
            <a:chOff x="465690" y="4134440"/>
            <a:chExt cx="11129322" cy="71955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65A88BA-4233-A0E2-8781-CA6EAEC966DE}"/>
                </a:ext>
              </a:extLst>
            </p:cNvPr>
            <p:cNvSpPr/>
            <p:nvPr/>
          </p:nvSpPr>
          <p:spPr>
            <a:xfrm>
              <a:off x="1008993" y="4225699"/>
              <a:ext cx="10586019" cy="53703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637C4F-5F00-CDDF-83A2-8D2BCA07CD95}"/>
                </a:ext>
              </a:extLst>
            </p:cNvPr>
            <p:cNvSpPr txBox="1"/>
            <p:nvPr/>
          </p:nvSpPr>
          <p:spPr>
            <a:xfrm>
              <a:off x="1170852" y="4309551"/>
              <a:ext cx="7916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There are handoff points where no scan happens and no system record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is created.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CA14CDB-CD74-F830-8910-EDDA954FD9C8}"/>
                </a:ext>
              </a:extLst>
            </p:cNvPr>
            <p:cNvSpPr/>
            <p:nvPr/>
          </p:nvSpPr>
          <p:spPr>
            <a:xfrm>
              <a:off x="465690" y="4134440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E6FDDD9-9C15-C099-E605-10D22BCE00BA}"/>
              </a:ext>
            </a:extLst>
          </p:cNvPr>
          <p:cNvGrpSpPr/>
          <p:nvPr/>
        </p:nvGrpSpPr>
        <p:grpSpPr>
          <a:xfrm>
            <a:off x="459109" y="5137034"/>
            <a:ext cx="11129322" cy="719554"/>
            <a:chOff x="459109" y="5137034"/>
            <a:chExt cx="11129322" cy="719554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D07AD6F-7567-E4EB-0EC9-FF989769871C}"/>
                </a:ext>
              </a:extLst>
            </p:cNvPr>
            <p:cNvSpPr/>
            <p:nvPr/>
          </p:nvSpPr>
          <p:spPr>
            <a:xfrm>
              <a:off x="1002412" y="5228293"/>
              <a:ext cx="10586019" cy="53703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7D601C-17A5-C962-385D-8B7EB2FD69FC}"/>
                </a:ext>
              </a:extLst>
            </p:cNvPr>
            <p:cNvSpPr txBox="1"/>
            <p:nvPr/>
          </p:nvSpPr>
          <p:spPr>
            <a:xfrm>
              <a:off x="1164271" y="5312145"/>
              <a:ext cx="7506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Could a new employee rapidly use the scanner without significant instruction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323DC9-5C35-5E1B-6F96-E3FB1F194CA0}"/>
                </a:ext>
              </a:extLst>
            </p:cNvPr>
            <p:cNvSpPr/>
            <p:nvPr/>
          </p:nvSpPr>
          <p:spPr>
            <a:xfrm>
              <a:off x="459109" y="5137034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92BDE1-FF5D-4BB0-B7E1-A4A4EBBEAC2A}"/>
              </a:ext>
            </a:extLst>
          </p:cNvPr>
          <p:cNvGrpSpPr/>
          <p:nvPr/>
        </p:nvGrpSpPr>
        <p:grpSpPr>
          <a:xfrm>
            <a:off x="465690" y="6112089"/>
            <a:ext cx="11129322" cy="719554"/>
            <a:chOff x="465690" y="6130195"/>
            <a:chExt cx="11129322" cy="719554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A0A1104-E9BB-789C-E6DE-61255114F7A4}"/>
                </a:ext>
              </a:extLst>
            </p:cNvPr>
            <p:cNvSpPr/>
            <p:nvPr/>
          </p:nvSpPr>
          <p:spPr>
            <a:xfrm>
              <a:off x="1008993" y="6221454"/>
              <a:ext cx="10586019" cy="53703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289F4A-9C57-C90E-9D15-F3A15941A10C}"/>
                </a:ext>
              </a:extLst>
            </p:cNvPr>
            <p:cNvSpPr txBox="1"/>
            <p:nvPr/>
          </p:nvSpPr>
          <p:spPr>
            <a:xfrm>
              <a:off x="1203893" y="6305306"/>
              <a:ext cx="8769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Calibri" pitchFamily="34" charset="-122"/>
                  <a:cs typeface="Calibri" pitchFamily="34" charset="-120"/>
                </a:rPr>
                <a:t>The most important informal measures in your warehouse are speed – at the cost of all else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A0AAC31-1E72-601A-D1D6-8996DC68B1DD}"/>
                </a:ext>
              </a:extLst>
            </p:cNvPr>
            <p:cNvSpPr/>
            <p:nvPr/>
          </p:nvSpPr>
          <p:spPr>
            <a:xfrm>
              <a:off x="465690" y="6130195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345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BD164F-620A-EFCA-A02E-DA499E85F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FC0F12B8-9381-B167-C395-9C68758BDE9C}"/>
              </a:ext>
            </a:extLst>
          </p:cNvPr>
          <p:cNvSpPr/>
          <p:nvPr/>
        </p:nvSpPr>
        <p:spPr>
          <a:xfrm>
            <a:off x="-5223577" y="-786063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F1852186-3BEA-CF03-5EA4-DD29F9E3FFB3}"/>
              </a:ext>
            </a:extLst>
          </p:cNvPr>
          <p:cNvSpPr txBox="1"/>
          <p:nvPr/>
        </p:nvSpPr>
        <p:spPr>
          <a:xfrm>
            <a:off x="459109" y="152400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A56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Your score card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95E4"/>
              </a:solidFill>
              <a:effectLst/>
              <a:uLnTx/>
              <a:uFillTx/>
              <a:latin typeface="DIN 2014 Bold" panose="020B0504020202020204" pitchFamily="34" charset="0"/>
              <a:ea typeface="DIN 2014 Bold" panose="020B0504020202020204" pitchFamily="34" charset="0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190088-76A1-89D1-61A2-DCC00B1D80DD}"/>
              </a:ext>
            </a:extLst>
          </p:cNvPr>
          <p:cNvSpPr/>
          <p:nvPr/>
        </p:nvSpPr>
        <p:spPr>
          <a:xfrm>
            <a:off x="725215" y="2242408"/>
            <a:ext cx="2743200" cy="3317564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91470-F8EA-8E83-87B2-791C88228B99}"/>
              </a:ext>
            </a:extLst>
          </p:cNvPr>
          <p:cNvSpPr txBox="1"/>
          <p:nvPr/>
        </p:nvSpPr>
        <p:spPr>
          <a:xfrm>
            <a:off x="916015" y="3752588"/>
            <a:ext cx="247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Genuinely well configured. Well done.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D456D8-91DE-CFE3-670A-D8562119C9F0}"/>
              </a:ext>
            </a:extLst>
          </p:cNvPr>
          <p:cNvSpPr/>
          <p:nvPr/>
        </p:nvSpPr>
        <p:spPr>
          <a:xfrm>
            <a:off x="181910" y="2242407"/>
            <a:ext cx="1468213" cy="1468213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0-1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ADD9D1-5B56-71C5-EBDB-324DA4F64C45}"/>
              </a:ext>
            </a:extLst>
          </p:cNvPr>
          <p:cNvSpPr/>
          <p:nvPr/>
        </p:nvSpPr>
        <p:spPr>
          <a:xfrm>
            <a:off x="4555025" y="2242408"/>
            <a:ext cx="2743200" cy="3317564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78E5DD-E74A-E569-44A0-C74F09AEE611}"/>
              </a:ext>
            </a:extLst>
          </p:cNvPr>
          <p:cNvSpPr txBox="1"/>
          <p:nvPr/>
        </p:nvSpPr>
        <p:spPr>
          <a:xfrm>
            <a:off x="4745825" y="3752588"/>
            <a:ext cx="2478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Specific gaps. Addressable. You know where to focus.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8D6E32-C92A-A43F-D672-3D8ED421FFFB}"/>
              </a:ext>
            </a:extLst>
          </p:cNvPr>
          <p:cNvSpPr/>
          <p:nvPr/>
        </p:nvSpPr>
        <p:spPr>
          <a:xfrm>
            <a:off x="4011720" y="2242407"/>
            <a:ext cx="1468213" cy="1468213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2-3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81D0920-780C-910E-C4FB-F3D3137F2F80}"/>
              </a:ext>
            </a:extLst>
          </p:cNvPr>
          <p:cNvSpPr/>
          <p:nvPr/>
        </p:nvSpPr>
        <p:spPr>
          <a:xfrm>
            <a:off x="8723585" y="2242408"/>
            <a:ext cx="2743200" cy="3317564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24E140-93B9-0045-9265-E533FD9B9459}"/>
              </a:ext>
            </a:extLst>
          </p:cNvPr>
          <p:cNvSpPr txBox="1"/>
          <p:nvPr/>
        </p:nvSpPr>
        <p:spPr>
          <a:xfrm>
            <a:off x="8914385" y="3752588"/>
            <a:ext cx="2478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It’s costing your company real money. Today.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CBD4BA-5BE7-01C0-84A5-3B549F2A6A1C}"/>
              </a:ext>
            </a:extLst>
          </p:cNvPr>
          <p:cNvSpPr/>
          <p:nvPr/>
        </p:nvSpPr>
        <p:spPr>
          <a:xfrm>
            <a:off x="8180280" y="2242407"/>
            <a:ext cx="1468213" cy="1468213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4+</a:t>
            </a:r>
          </a:p>
        </p:txBody>
      </p:sp>
    </p:spTree>
    <p:extLst>
      <p:ext uri="{BB962C8B-B14F-4D97-AF65-F5344CB8AC3E}">
        <p14:creationId xmlns:p14="http://schemas.microsoft.com/office/powerpoint/2010/main" val="3225913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271C-CB0D-38C3-8D76-EA02C3F1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060406-A5E4-9AFB-D3AD-C96CB0B849B6}"/>
              </a:ext>
            </a:extLst>
          </p:cNvPr>
          <p:cNvGrpSpPr/>
          <p:nvPr/>
        </p:nvGrpSpPr>
        <p:grpSpPr>
          <a:xfrm>
            <a:off x="4341193" y="5304694"/>
            <a:ext cx="3289146" cy="1014905"/>
            <a:chOff x="1073298" y="3602036"/>
            <a:chExt cx="3289146" cy="1014905"/>
          </a:xfrm>
        </p:grpSpPr>
        <p:pic>
          <p:nvPicPr>
            <p:cNvPr id="8" name="Picture 7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5F5D9BB-BC9A-FAAD-2AC2-0785C39982D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298" y="3602036"/>
              <a:ext cx="3098493" cy="8142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3C9E1B-8CA2-80FC-94A2-F4A9ECE6074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10069" y="4339942"/>
              <a:ext cx="25523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lear Sans" panose="020B0503030202020304" pitchFamily="34" charset="0"/>
                  <a:ea typeface="DIN 2014 Bold" panose="020B0504020202020204" pitchFamily="34" charset="0"/>
                  <a:cs typeface="Clear Sans" panose="020B0503030202020304" pitchFamily="34" charset="0"/>
                </a:rPr>
                <a:t>An Epicor Platinum Elite Partner</a:t>
              </a:r>
              <a:endParaRPr lang="en-US" sz="1200" dirty="0"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40A8D6E3-F305-18D8-7ADB-02C9FB2E0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66" y="837930"/>
            <a:ext cx="4162096" cy="341887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7F7F5"/>
                </a:solidFill>
                <a:ea typeface="Trebuchet MS" pitchFamily="34" charset="-122"/>
                <a:cs typeface="Trebuchet MS" pitchFamily="34" charset="-120"/>
              </a:rPr>
              <a:t>If you scored four or more, we'd like to talk .</a:t>
            </a:r>
            <a:endParaRPr lang="en-US" sz="4400" dirty="0"/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7AC9D14C-1605-EBDA-84B1-4E0B640E63EB}"/>
              </a:ext>
            </a:extLst>
          </p:cNvPr>
          <p:cNvSpPr txBox="1">
            <a:spLocks/>
          </p:cNvSpPr>
          <p:nvPr/>
        </p:nvSpPr>
        <p:spPr>
          <a:xfrm>
            <a:off x="6958059" y="808264"/>
            <a:ext cx="4162096" cy="3418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7F7F5"/>
                </a:solidFill>
                <a:ea typeface="Trebuchet MS" pitchFamily="34" charset="-122"/>
                <a:cs typeface="Trebuchet MS" pitchFamily="34" charset="-120"/>
              </a:rPr>
              <a:t>And if you were lost. . . Let’s help you get unlost.</a:t>
            </a:r>
            <a:endParaRPr lang="en-US" sz="4400" dirty="0"/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C292A061-6A54-CB36-7810-79173E41355A}"/>
              </a:ext>
            </a:extLst>
          </p:cNvPr>
          <p:cNvSpPr txBox="1">
            <a:spLocks/>
          </p:cNvSpPr>
          <p:nvPr/>
        </p:nvSpPr>
        <p:spPr>
          <a:xfrm>
            <a:off x="1037986" y="4134037"/>
            <a:ext cx="10149948" cy="1369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7F7F5"/>
                </a:solidFill>
                <a:ea typeface="Trebuchet MS" pitchFamily="34" charset="-122"/>
                <a:cs typeface="Trebuchet MS" pitchFamily="34" charset="-120"/>
              </a:rPr>
              <a:t>andrew@conveyance36.com</a:t>
            </a:r>
          </a:p>
          <a:p>
            <a:r>
              <a:rPr lang="en-US" dirty="0">
                <a:solidFill>
                  <a:srgbClr val="F7F7F5"/>
                </a:solidFill>
              </a:rPr>
              <a:t>matthew.lucas@conveyance365.com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82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0DB2D-2C25-3E4B-1BDA-E8C2124D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B4A917-8A7F-A57F-AAB3-8AD5181483A1}"/>
              </a:ext>
            </a:extLst>
          </p:cNvPr>
          <p:cNvGrpSpPr/>
          <p:nvPr/>
        </p:nvGrpSpPr>
        <p:grpSpPr>
          <a:xfrm>
            <a:off x="4341193" y="5304694"/>
            <a:ext cx="3289146" cy="1014905"/>
            <a:chOff x="1073298" y="3602036"/>
            <a:chExt cx="3289146" cy="1014905"/>
          </a:xfrm>
        </p:grpSpPr>
        <p:pic>
          <p:nvPicPr>
            <p:cNvPr id="8" name="Picture 7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DC9ABF8E-F4B3-5F3E-737F-87B4A23630B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298" y="3602036"/>
              <a:ext cx="3098493" cy="8142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2AB76A-6E1C-6E50-0DBD-9BE3C344832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10069" y="4339942"/>
              <a:ext cx="25523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 panose="020B0503030202020304" pitchFamily="34" charset="0"/>
                  <a:ea typeface="DIN 2014 Bold" panose="020B0504020202020204" pitchFamily="34" charset="0"/>
                  <a:cs typeface="Clear Sans" panose="020B0503030202020304" pitchFamily="34" charset="0"/>
                </a:rPr>
                <a:t>An Epicor Platinum Elite Partner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185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</p:grpSp>
      <p:pic>
        <p:nvPicPr>
          <p:cNvPr id="7" name="Picture 6" descr="A qr code with a rainbow circle&#10;&#10;AI-generated content may be incorrect.">
            <a:extLst>
              <a:ext uri="{FF2B5EF4-FFF2-40B4-BE49-F238E27FC236}">
                <a16:creationId xmlns:a16="http://schemas.microsoft.com/office/drawing/2014/main" id="{9A0617AE-4FD9-F291-97C0-CCC05D51B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88" y="1449153"/>
            <a:ext cx="2062974" cy="2062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AF9AA6-6E0F-58B4-3D60-DF14B018D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497" y="1247272"/>
            <a:ext cx="8668937" cy="2944717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EAC35008-3249-33BD-F467-A4B5E7D383B8}"/>
              </a:ext>
            </a:extLst>
          </p:cNvPr>
          <p:cNvSpPr txBox="1">
            <a:spLocks/>
          </p:cNvSpPr>
          <p:nvPr/>
        </p:nvSpPr>
        <p:spPr>
          <a:xfrm>
            <a:off x="4262347" y="4300033"/>
            <a:ext cx="6354677" cy="544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7F7F5"/>
                </a:solidFill>
                <a:ea typeface="Trebuchet MS" pitchFamily="34" charset="-122"/>
                <a:cs typeface="Trebuchet MS" pitchFamily="34" charset="-120"/>
              </a:rPr>
              <a:t>Pick Ticket Visibility Portal - Picker, Lines,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7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DC031-BA1A-314C-65F5-F9A1BAC5B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1">
            <a:extLst>
              <a:ext uri="{FF2B5EF4-FFF2-40B4-BE49-F238E27FC236}">
                <a16:creationId xmlns:a16="http://schemas.microsoft.com/office/drawing/2014/main" id="{5964D508-1DA9-3052-E95E-7C7241FEC6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491590" y="-938463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  <p:pic>
        <p:nvPicPr>
          <p:cNvPr id="3" name="Picture 2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6E9D8FA9-6507-78DC-742B-A3B30F4926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FB020561-C5EE-D646-7931-892CD6A83765}"/>
              </a:ext>
            </a:extLst>
          </p:cNvPr>
          <p:cNvSpPr txBox="1"/>
          <p:nvPr/>
        </p:nvSpPr>
        <p:spPr>
          <a:xfrm>
            <a:off x="306709" y="-504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A56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Warehouse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995E4"/>
                </a:solidFill>
                <a:effectLst/>
                <a:uLnTx/>
                <a:uFillTx/>
                <a:latin typeface="DIN 2014 Bold" panose="020B0504020202020204" pitchFamily="34" charset="0"/>
                <a:ea typeface="DIN 2014 Bold" panose="020B0504020202020204" pitchFamily="34" charset="0"/>
                <a:cs typeface="+mn-cs"/>
              </a:rPr>
              <a:t>Pain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580EF5-F411-160A-F6E7-0C2F1EE5680C}"/>
              </a:ext>
            </a:extLst>
          </p:cNvPr>
          <p:cNvGrpSpPr/>
          <p:nvPr/>
        </p:nvGrpSpPr>
        <p:grpSpPr>
          <a:xfrm>
            <a:off x="465690" y="1317498"/>
            <a:ext cx="7111142" cy="767255"/>
            <a:chOff x="465690" y="1317498"/>
            <a:chExt cx="7111142" cy="76725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8A3558F-AEEB-8D09-DBD4-2EC7D0AF4B96}"/>
                </a:ext>
              </a:extLst>
            </p:cNvPr>
            <p:cNvSpPr/>
            <p:nvPr/>
          </p:nvSpPr>
          <p:spPr>
            <a:xfrm>
              <a:off x="1008993" y="1317498"/>
              <a:ext cx="6567839" cy="767255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24AC2E-EC22-F163-DCB1-F09A247EF65D}"/>
                </a:ext>
              </a:extLst>
            </p:cNvPr>
            <p:cNvSpPr txBox="1"/>
            <p:nvPr/>
          </p:nvSpPr>
          <p:spPr>
            <a:xfrm>
              <a:off x="2081049" y="1525830"/>
              <a:ext cx="2886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Inventory nobody fully trusts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E587D9-96D3-CAA0-9320-5304831D0150}"/>
                </a:ext>
              </a:extLst>
            </p:cNvPr>
            <p:cNvSpPr/>
            <p:nvPr/>
          </p:nvSpPr>
          <p:spPr>
            <a:xfrm>
              <a:off x="465690" y="1317498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B76A01-88DE-3C8E-BEA6-B529F18989EE}"/>
              </a:ext>
            </a:extLst>
          </p:cNvPr>
          <p:cNvGrpSpPr/>
          <p:nvPr/>
        </p:nvGrpSpPr>
        <p:grpSpPr>
          <a:xfrm>
            <a:off x="1437897" y="2463788"/>
            <a:ext cx="7111142" cy="767255"/>
            <a:chOff x="1437897" y="2463788"/>
            <a:chExt cx="7111142" cy="76725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73E4D41-3420-204A-F1E8-9D6312B1D091}"/>
                </a:ext>
              </a:extLst>
            </p:cNvPr>
            <p:cNvSpPr/>
            <p:nvPr/>
          </p:nvSpPr>
          <p:spPr>
            <a:xfrm>
              <a:off x="1981200" y="2463788"/>
              <a:ext cx="6567839" cy="767255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E10AD-C1CF-6C4B-322C-87A54E5C7176}"/>
                </a:ext>
              </a:extLst>
            </p:cNvPr>
            <p:cNvSpPr txBox="1"/>
            <p:nvPr/>
          </p:nvSpPr>
          <p:spPr>
            <a:xfrm>
              <a:off x="3053256" y="2672120"/>
              <a:ext cx="4489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Too much movement, not enough throughput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261DB5E-3462-A874-69EB-6FF0840BA63A}"/>
                </a:ext>
              </a:extLst>
            </p:cNvPr>
            <p:cNvSpPr/>
            <p:nvPr/>
          </p:nvSpPr>
          <p:spPr>
            <a:xfrm>
              <a:off x="1437897" y="2463788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7F7315-FE5B-7404-BC13-0AED332AE8D5}"/>
              </a:ext>
            </a:extLst>
          </p:cNvPr>
          <p:cNvGrpSpPr/>
          <p:nvPr/>
        </p:nvGrpSpPr>
        <p:grpSpPr>
          <a:xfrm>
            <a:off x="2410104" y="3610078"/>
            <a:ext cx="7111142" cy="767255"/>
            <a:chOff x="2410104" y="3610078"/>
            <a:chExt cx="7111142" cy="76725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167C14E-8612-64C4-6332-A4913E71F042}"/>
                </a:ext>
              </a:extLst>
            </p:cNvPr>
            <p:cNvSpPr/>
            <p:nvPr/>
          </p:nvSpPr>
          <p:spPr>
            <a:xfrm>
              <a:off x="2953407" y="3610078"/>
              <a:ext cx="6567839" cy="767255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02027A-E854-0BD1-1191-1AE1E477312D}"/>
                </a:ext>
              </a:extLst>
            </p:cNvPr>
            <p:cNvSpPr txBox="1"/>
            <p:nvPr/>
          </p:nvSpPr>
          <p:spPr>
            <a:xfrm>
              <a:off x="4025463" y="3818410"/>
              <a:ext cx="4666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It’s a system of record, not a system of direction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0439F2-3B29-00BF-643A-A94BEDA89BB1}"/>
                </a:ext>
              </a:extLst>
            </p:cNvPr>
            <p:cNvSpPr/>
            <p:nvPr/>
          </p:nvSpPr>
          <p:spPr>
            <a:xfrm>
              <a:off x="2410104" y="3610078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3E05C1-7FF5-A029-3E7F-B1A23D150B29}"/>
              </a:ext>
            </a:extLst>
          </p:cNvPr>
          <p:cNvGrpSpPr/>
          <p:nvPr/>
        </p:nvGrpSpPr>
        <p:grpSpPr>
          <a:xfrm>
            <a:off x="3382311" y="4756368"/>
            <a:ext cx="7111142" cy="767255"/>
            <a:chOff x="3382311" y="4756368"/>
            <a:chExt cx="7111142" cy="76725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4697E76-5E2A-8C33-09C1-AFC7E3E5B167}"/>
                </a:ext>
              </a:extLst>
            </p:cNvPr>
            <p:cNvSpPr/>
            <p:nvPr/>
          </p:nvSpPr>
          <p:spPr>
            <a:xfrm>
              <a:off x="3925614" y="4756368"/>
              <a:ext cx="6567839" cy="767255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89E4F0-16C7-749C-2246-23A8A78807CE}"/>
                </a:ext>
              </a:extLst>
            </p:cNvPr>
            <p:cNvSpPr txBox="1"/>
            <p:nvPr/>
          </p:nvSpPr>
          <p:spPr>
            <a:xfrm>
              <a:off x="4997670" y="4964700"/>
              <a:ext cx="4389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Supervisors manage by feel, rather than data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F68F7D0-FED8-CFFC-27E8-51E95CE5E91C}"/>
                </a:ext>
              </a:extLst>
            </p:cNvPr>
            <p:cNvSpPr/>
            <p:nvPr/>
          </p:nvSpPr>
          <p:spPr>
            <a:xfrm>
              <a:off x="3382311" y="4756368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CA65D1-489F-56BD-098F-9FF39A1C1E94}"/>
              </a:ext>
            </a:extLst>
          </p:cNvPr>
          <p:cNvGrpSpPr/>
          <p:nvPr/>
        </p:nvGrpSpPr>
        <p:grpSpPr>
          <a:xfrm>
            <a:off x="4354518" y="5902658"/>
            <a:ext cx="7111142" cy="767255"/>
            <a:chOff x="4354518" y="5902658"/>
            <a:chExt cx="7111142" cy="76725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41086C1-73E0-94EF-FC08-55E71CD76EFC}"/>
                </a:ext>
              </a:extLst>
            </p:cNvPr>
            <p:cNvSpPr/>
            <p:nvPr/>
          </p:nvSpPr>
          <p:spPr>
            <a:xfrm>
              <a:off x="4897821" y="5902658"/>
              <a:ext cx="6567839" cy="767255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ear Sans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8AB44D-591E-7F8F-1010-0C7F7786FDA5}"/>
                </a:ext>
              </a:extLst>
            </p:cNvPr>
            <p:cNvSpPr txBox="1"/>
            <p:nvPr/>
          </p:nvSpPr>
          <p:spPr>
            <a:xfrm>
              <a:off x="5969877" y="6110990"/>
              <a:ext cx="5001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The system makes working clunky and friction filled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6206B3-0FD5-E9B6-1D2F-501BAF2B4A23}"/>
                </a:ext>
              </a:extLst>
            </p:cNvPr>
            <p:cNvSpPr/>
            <p:nvPr/>
          </p:nvSpPr>
          <p:spPr>
            <a:xfrm>
              <a:off x="4354518" y="5902658"/>
              <a:ext cx="719554" cy="71955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lear Sans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9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F39E7-422C-D7D6-56E2-34B63968D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1">
            <a:extLst>
              <a:ext uri="{FF2B5EF4-FFF2-40B4-BE49-F238E27FC236}">
                <a16:creationId xmlns:a16="http://schemas.microsoft.com/office/drawing/2014/main" id="{33A785B3-2B92-89E3-44A6-267A45CD71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491590" y="-938463"/>
            <a:ext cx="1164188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ainbow colored circle on a black background&#10;&#10;AI-generated content may be incorrect.">
            <a:extLst>
              <a:ext uri="{FF2B5EF4-FFF2-40B4-BE49-F238E27FC236}">
                <a16:creationId xmlns:a16="http://schemas.microsoft.com/office/drawing/2014/main" id="{F935A615-1D07-E35F-6322-9F60A81702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65660" y="273112"/>
            <a:ext cx="463297" cy="579121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DF864E9F-A7A0-956E-580F-FA96302A07D1}"/>
              </a:ext>
            </a:extLst>
          </p:cNvPr>
          <p:cNvSpPr txBox="1"/>
          <p:nvPr/>
        </p:nvSpPr>
        <p:spPr>
          <a:xfrm>
            <a:off x="306709" y="-504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Solutions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16D4A344-6E0D-5852-973E-3B721E99014C}"/>
              </a:ext>
            </a:extLst>
          </p:cNvPr>
          <p:cNvSpPr/>
          <p:nvPr/>
        </p:nvSpPr>
        <p:spPr>
          <a:xfrm>
            <a:off x="880767" y="2215581"/>
            <a:ext cx="10241280" cy="211468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Each of these levers exists in your system right now.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7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19477" y="20116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419476" y="2865120"/>
            <a:ext cx="10716285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Operators decide where inventory goes.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You get inconsistency, bin fragmentation, and a record the team stops trusting.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0E8B733D-5D03-C2C7-6970-ECA31F3198F0}"/>
              </a:ext>
            </a:extLst>
          </p:cNvPr>
          <p:cNvSpPr/>
          <p:nvPr/>
        </p:nvSpPr>
        <p:spPr>
          <a:xfrm>
            <a:off x="-5491590" y="-923638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E9A69726-7B48-AABE-BF1D-5FBEB0D1DE36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System managed inventory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913FE-CC7A-BC4D-80CF-20248E5A3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1">
            <a:extLst>
              <a:ext uri="{FF2B5EF4-FFF2-40B4-BE49-F238E27FC236}">
                <a16:creationId xmlns:a16="http://schemas.microsoft.com/office/drawing/2014/main" id="{10B2074E-E2C1-C21A-C637-7764C0FAFBF5}"/>
              </a:ext>
            </a:extLst>
          </p:cNvPr>
          <p:cNvSpPr/>
          <p:nvPr/>
        </p:nvSpPr>
        <p:spPr>
          <a:xfrm>
            <a:off x="-5491590" y="-923638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4E870024-CDBB-95FD-63A3-63291FCC11EB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Inventory Levers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3F0A8-2F8C-0E2A-35DA-980E7E815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92" y="1304703"/>
            <a:ext cx="4499238" cy="181066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9C22B-ADFD-D4AA-65E2-40ACCDF88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307" y="3564795"/>
            <a:ext cx="3432683" cy="282145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64EBBB-B0E5-DA82-73D3-E6F2BE08F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371" y="1297559"/>
            <a:ext cx="3432683" cy="260638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551CE-A227-2002-D28F-60AD7AF47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079" y="4637166"/>
            <a:ext cx="3743268" cy="67671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4710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0A3DCF-651C-37C4-5011-7F585502C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07C3DEC2-3D35-5E63-0033-C982F4020FD7}"/>
              </a:ext>
            </a:extLst>
          </p:cNvPr>
          <p:cNvSpPr/>
          <p:nvPr/>
        </p:nvSpPr>
        <p:spPr>
          <a:xfrm>
            <a:off x="60960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E625438-D22A-8093-7BD9-F716898352D7}"/>
              </a:ext>
            </a:extLst>
          </p:cNvPr>
          <p:cNvSpPr/>
          <p:nvPr/>
        </p:nvSpPr>
        <p:spPr>
          <a:xfrm>
            <a:off x="60960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Operators decide where inventory goes.</a:t>
            </a:r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You get inconsistency, bin fragmentation, and a record the team stops trusting.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86B747B-AF0C-37D2-AE1A-6E2ABDF7A673}"/>
              </a:ext>
            </a:extLst>
          </p:cNvPr>
          <p:cNvSpPr/>
          <p:nvPr/>
        </p:nvSpPr>
        <p:spPr>
          <a:xfrm>
            <a:off x="6096000" y="1097280"/>
            <a:ext cx="0" cy="4632960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64ECBEB-DB41-77B5-4194-841B0164A520}"/>
              </a:ext>
            </a:extLst>
          </p:cNvPr>
          <p:cNvSpPr/>
          <p:nvPr/>
        </p:nvSpPr>
        <p:spPr>
          <a:xfrm>
            <a:off x="6461760" y="1097280"/>
            <a:ext cx="5120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What changes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B54A32C-3DAD-6C1A-1798-200D79DC6EFD}"/>
              </a:ext>
            </a:extLst>
          </p:cNvPr>
          <p:cNvSpPr/>
          <p:nvPr/>
        </p:nvSpPr>
        <p:spPr>
          <a:xfrm>
            <a:off x="6461760" y="1950720"/>
            <a:ext cx="5120640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System-directed putaway. Group putaway. Bin lookup.</a:t>
            </a:r>
            <a:endParaRPr lang="en-US" sz="2133" dirty="0">
              <a:solidFill>
                <a:schemeClr val="bg1"/>
              </a:solidFill>
            </a:endParaRPr>
          </a:p>
          <a:p>
            <a:endParaRPr lang="en-US" sz="2133" dirty="0">
              <a:solidFill>
                <a:schemeClr val="bg1"/>
              </a:solidFill>
            </a:endParaRPr>
          </a:p>
          <a:p>
            <a:r>
              <a:rPr lang="en-US" sz="2133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The system decides. Every time. Regardless of who's on shift.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51FB2272-BE30-09D8-3778-7E0C6745C2F9}"/>
              </a:ext>
            </a:extLst>
          </p:cNvPr>
          <p:cNvSpPr/>
          <p:nvPr/>
        </p:nvSpPr>
        <p:spPr>
          <a:xfrm>
            <a:off x="-5491590" y="-923638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4BCFD38-535D-F084-DE5C-E27AB23DFB68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System managed inventory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31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1EAACD"/>
            </a:gs>
            <a:gs pos="0">
              <a:srgbClr val="80B868"/>
            </a:gs>
            <a:gs pos="100000">
              <a:srgbClr val="1995E4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7A882-D651-125E-E32B-A761C4B91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8EDC2E8E-ABBA-6819-9EAB-A7740A99F738}"/>
              </a:ext>
            </a:extLst>
          </p:cNvPr>
          <p:cNvSpPr/>
          <p:nvPr/>
        </p:nvSpPr>
        <p:spPr>
          <a:xfrm>
            <a:off x="691080" y="1622381"/>
            <a:ext cx="10136863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chemeClr val="bg1"/>
                </a:solidFill>
                <a:ea typeface="Trebuchet MS" pitchFamily="34" charset="-122"/>
                <a:cs typeface="Trebuchet MS" pitchFamily="34" charset="-120"/>
              </a:rPr>
              <a:t>The problem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F9A562D-1C47-8116-8D0A-E2965FDF227D}"/>
              </a:ext>
            </a:extLst>
          </p:cNvPr>
          <p:cNvSpPr/>
          <p:nvPr/>
        </p:nvSpPr>
        <p:spPr>
          <a:xfrm>
            <a:off x="691080" y="2475821"/>
            <a:ext cx="10136863" cy="3901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3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rPr>
              <a:t>The warehouse is sequenced around the building - not around how inventory move.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Flowchart: Data 1">
            <a:extLst>
              <a:ext uri="{FF2B5EF4-FFF2-40B4-BE49-F238E27FC236}">
                <a16:creationId xmlns:a16="http://schemas.microsoft.com/office/drawing/2014/main" id="{ECFA6EFB-6F78-F84D-F220-0C0AD1A3F51C}"/>
              </a:ext>
            </a:extLst>
          </p:cNvPr>
          <p:cNvSpPr/>
          <p:nvPr/>
        </p:nvSpPr>
        <p:spPr>
          <a:xfrm>
            <a:off x="-5491590" y="-924142"/>
            <a:ext cx="13868333" cy="1876926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6EA6CE79-15B7-0DA6-6074-7C197BD3A9C0}"/>
              </a:ext>
            </a:extLst>
          </p:cNvPr>
          <p:cNvSpPr txBox="1"/>
          <p:nvPr/>
        </p:nvSpPr>
        <p:spPr>
          <a:xfrm>
            <a:off x="306709" y="14321"/>
            <a:ext cx="561588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3600" b="1" dirty="0">
                <a:solidFill>
                  <a:srgbClr val="1A1A56"/>
                </a:solidFill>
                <a:latin typeface="DIN 2014 Bold" panose="020B0504020202020204" pitchFamily="34" charset="0"/>
                <a:ea typeface="DIN 2014 Bold" panose="020B0504020202020204" pitchFamily="34" charset="0"/>
              </a:rPr>
              <a:t>Optimized warehouse layout</a:t>
            </a:r>
            <a:endParaRPr lang="en-US" sz="3600" b="1" dirty="0">
              <a:solidFill>
                <a:srgbClr val="1995E4"/>
              </a:solidFill>
              <a:latin typeface="DIN 2014 Bold" panose="020B0504020202020204" pitchFamily="34" charset="0"/>
              <a:ea typeface="DIN 2014 Bol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15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onveyance Branded Colors">
      <a:dk1>
        <a:srgbClr val="17185E"/>
      </a:dk1>
      <a:lt1>
        <a:sysClr val="window" lastClr="FFFFFF"/>
      </a:lt1>
      <a:dk2>
        <a:srgbClr val="1995E4"/>
      </a:dk2>
      <a:lt2>
        <a:srgbClr val="E8E8E8"/>
      </a:lt2>
      <a:accent1>
        <a:srgbClr val="FDB813"/>
      </a:accent1>
      <a:accent2>
        <a:srgbClr val="80B868"/>
      </a:accent2>
      <a:accent3>
        <a:srgbClr val="1DAACE"/>
      </a:accent3>
      <a:accent4>
        <a:srgbClr val="1995E4"/>
      </a:accent4>
      <a:accent5>
        <a:srgbClr val="17185E"/>
      </a:accent5>
      <a:accent6>
        <a:srgbClr val="FFFFFF"/>
      </a:accent6>
      <a:hlink>
        <a:srgbClr val="80B868"/>
      </a:hlink>
      <a:folHlink>
        <a:srgbClr val="1DAACE"/>
      </a:folHlink>
    </a:clrScheme>
    <a:fontScheme name="Conveyance Branded Fonts">
      <a:majorFont>
        <a:latin typeface="DIN 2014"/>
        <a:ea typeface=""/>
        <a:cs typeface=""/>
      </a:majorFont>
      <a:minorFont>
        <a:latin typeface="Clea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0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1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2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3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4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5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6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7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8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19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2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20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21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22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23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24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3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4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5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6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7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8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ppt/theme/themeOverride9.xml><?xml version="1.0" encoding="utf-8"?>
<a:themeOverride xmlns:a="http://schemas.openxmlformats.org/drawingml/2006/main">
  <a:clrScheme name="Conveyance Branded Colors">
    <a:dk1>
      <a:srgbClr val="17185E"/>
    </a:dk1>
    <a:lt1>
      <a:sysClr val="window" lastClr="FFFFFF"/>
    </a:lt1>
    <a:dk2>
      <a:srgbClr val="1995E4"/>
    </a:dk2>
    <a:lt2>
      <a:srgbClr val="E8E8E8"/>
    </a:lt2>
    <a:accent1>
      <a:srgbClr val="FDB813"/>
    </a:accent1>
    <a:accent2>
      <a:srgbClr val="80B868"/>
    </a:accent2>
    <a:accent3>
      <a:srgbClr val="1DAACE"/>
    </a:accent3>
    <a:accent4>
      <a:srgbClr val="1995E4"/>
    </a:accent4>
    <a:accent5>
      <a:srgbClr val="17185E"/>
    </a:accent5>
    <a:accent6>
      <a:srgbClr val="FFFFFF"/>
    </a:accent6>
    <a:hlink>
      <a:srgbClr val="80B868"/>
    </a:hlink>
    <a:folHlink>
      <a:srgbClr val="1DAAC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f30fa4-6706-473a-b8c0-26d51516b74c">
      <Terms xmlns="http://schemas.microsoft.com/office/infopath/2007/PartnerControls"/>
    </lcf76f155ced4ddcb4097134ff3c332f>
    <TaxCatchAll xmlns="6d1fc4a9-c4f3-4259-92a3-983440b73e6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9FC11172175641896F18601334C828" ma:contentTypeVersion="11" ma:contentTypeDescription="Create a new document." ma:contentTypeScope="" ma:versionID="365306521a67219ab29db8daf0f4e2fd">
  <xsd:schema xmlns:xsd="http://www.w3.org/2001/XMLSchema" xmlns:xs="http://www.w3.org/2001/XMLSchema" xmlns:p="http://schemas.microsoft.com/office/2006/metadata/properties" xmlns:ns2="d7f30fa4-6706-473a-b8c0-26d51516b74c" xmlns:ns3="6d1fc4a9-c4f3-4259-92a3-983440b73e6f" targetNamespace="http://schemas.microsoft.com/office/2006/metadata/properties" ma:root="true" ma:fieldsID="cefc079f19ba927034984b306c9a5c6a" ns2:_="" ns3:_="">
    <xsd:import namespace="d7f30fa4-6706-473a-b8c0-26d51516b74c"/>
    <xsd:import namespace="6d1fc4a9-c4f3-4259-92a3-983440b73e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30fa4-6706-473a-b8c0-26d51516b7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430b2f-58e5-406c-92cf-2170c8a3fb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fc4a9-c4f3-4259-92a3-983440b73e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19d323-3c8b-4f89-9ee6-2410d169acb9}" ma:internalName="TaxCatchAll" ma:showField="CatchAllData" ma:web="6d1fc4a9-c4f3-4259-92a3-983440b73e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21F71-B43A-4B46-B7EC-A718167D2C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A09743-EEA9-4177-A178-91DA434095A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d014347f-4d44-4434-958b-0b820427636a"/>
    <ds:schemaRef ds:uri="d7f30fa4-6706-473a-b8c0-26d51516b74c"/>
    <ds:schemaRef ds:uri="6d1fc4a9-c4f3-4259-92a3-983440b73e6f"/>
  </ds:schemaRefs>
</ds:datastoreItem>
</file>

<file path=customXml/itemProps3.xml><?xml version="1.0" encoding="utf-8"?>
<ds:datastoreItem xmlns:ds="http://schemas.openxmlformats.org/officeDocument/2006/customXml" ds:itemID="{5EB4E2D4-7F9C-4775-98F5-EEE0381F8D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f30fa4-6706-473a-b8c0-26d51516b74c"/>
    <ds:schemaRef ds:uri="6d1fc4a9-c4f3-4259-92a3-983440b73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4771</TotalTime>
  <Words>1092</Words>
  <Application>Microsoft Office PowerPoint</Application>
  <PresentationFormat>Widescreen</PresentationFormat>
  <Paragraphs>246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Taylor</dc:creator>
  <cp:lastModifiedBy>Andrew Taylor</cp:lastModifiedBy>
  <cp:revision>152</cp:revision>
  <dcterms:created xsi:type="dcterms:W3CDTF">2024-12-18T04:41:38Z</dcterms:created>
  <dcterms:modified xsi:type="dcterms:W3CDTF">2026-03-19T17:11:54Z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0x010100D59FC11172175641896F18601334C828</vt:lpwstr>
  </property>
</Properties>
</file>