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17" r:id="rId3"/>
    <p:sldId id="345" r:id="rId4"/>
    <p:sldId id="352" r:id="rId5"/>
    <p:sldId id="353" r:id="rId6"/>
    <p:sldId id="344" r:id="rId7"/>
    <p:sldId id="364" r:id="rId8"/>
    <p:sldId id="360" r:id="rId9"/>
    <p:sldId id="363" r:id="rId10"/>
    <p:sldId id="359" r:id="rId11"/>
    <p:sldId id="356" r:id="rId12"/>
    <p:sldId id="361" r:id="rId13"/>
    <p:sldId id="362" r:id="rId14"/>
    <p:sldId id="355" r:id="rId15"/>
    <p:sldId id="365" r:id="rId16"/>
    <p:sldId id="340" r:id="rId17"/>
    <p:sldId id="35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10B44B-AEEE-1CFC-1221-F8616D571350}" name="Katie Harding" initials="" userId="S::katie@conveyance365.com::bf84b630-5e1b-4e70-8e21-1eb1c4065c99" providerId="AD"/>
  <p188:author id="{C16FAE72-C9DC-44D0-4195-1A900A28C71F}" name="Allie Taylor" initials="AT" userId="S::allie@conveyance365.com::6e273446-67f3-401f-9348-c9d453d6e400" providerId="AD"/>
  <p188:author id="{1C973BB8-1769-52EB-12C6-9FD0980094D8}" name="Andrew Taylor" initials="" userId="S::ATaylor@womackmachine.com::1eb2b2f6-37ff-42bc-8ed2-535ddb0a1d0c" providerId="AD"/>
  <p188:author id="{DCF8F0DE-0D82-ED31-2068-CEEC9178074E}" name="Matthew  Nafa" initials="MN" userId="S::matthew@conveyance365.com::03680348-da38-44d2-b226-6d6516a7cd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BA7"/>
    <a:srgbClr val="5CA6C4"/>
    <a:srgbClr val="1DAACE"/>
    <a:srgbClr val="1995E4"/>
    <a:srgbClr val="1A1A56"/>
    <a:srgbClr val="80B868"/>
    <a:srgbClr val="FDB813"/>
    <a:srgbClr val="1EAACD"/>
    <a:srgbClr val="63C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5D8293-ED6D-485C-9B1B-04CE9A659093}" v="1" dt="2025-04-21T17:33:16.811"/>
  </p1510:revLst>
</p1510:revInfo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Harding" userId="bf84b630-5e1b-4e70-8e21-1eb1c4065c99" providerId="ADAL" clId="{7C5D8293-ED6D-485C-9B1B-04CE9A659093}"/>
    <pc:docChg chg="undo custSel delSld modSld">
      <pc:chgData name="Katie Harding" userId="bf84b630-5e1b-4e70-8e21-1eb1c4065c99" providerId="ADAL" clId="{7C5D8293-ED6D-485C-9B1B-04CE9A659093}" dt="2025-04-21T17:33:38.309" v="28" actId="2711"/>
      <pc:docMkLst>
        <pc:docMk/>
      </pc:docMkLst>
      <pc:sldChg chg="addSp modSp mod">
        <pc:chgData name="Katie Harding" userId="bf84b630-5e1b-4e70-8e21-1eb1c4065c99" providerId="ADAL" clId="{7C5D8293-ED6D-485C-9B1B-04CE9A659093}" dt="2025-04-21T17:33:38.309" v="28" actId="2711"/>
        <pc:sldMkLst>
          <pc:docMk/>
          <pc:sldMk cId="2774424715" sldId="340"/>
        </pc:sldMkLst>
        <pc:spChg chg="mod">
          <ac:chgData name="Katie Harding" userId="bf84b630-5e1b-4e70-8e21-1eb1c4065c99" providerId="ADAL" clId="{7C5D8293-ED6D-485C-9B1B-04CE9A659093}" dt="2025-04-21T17:33:38.309" v="28" actId="2711"/>
          <ac:spMkLst>
            <pc:docMk/>
            <pc:sldMk cId="2774424715" sldId="340"/>
            <ac:spMk id="3" creationId="{282910C1-1A75-5620-DB42-AA10452F316E}"/>
          </ac:spMkLst>
        </pc:spChg>
        <pc:spChg chg="add mod">
          <ac:chgData name="Katie Harding" userId="bf84b630-5e1b-4e70-8e21-1eb1c4065c99" providerId="ADAL" clId="{7C5D8293-ED6D-485C-9B1B-04CE9A659093}" dt="2025-04-21T17:33:22.038" v="24" actId="1076"/>
          <ac:spMkLst>
            <pc:docMk/>
            <pc:sldMk cId="2774424715" sldId="340"/>
            <ac:spMk id="4" creationId="{F6354797-EB62-708A-F1E3-37D845E88E4B}"/>
          </ac:spMkLst>
        </pc:spChg>
        <pc:spChg chg="add mod">
          <ac:chgData name="Katie Harding" userId="bf84b630-5e1b-4e70-8e21-1eb1c4065c99" providerId="ADAL" clId="{7C5D8293-ED6D-485C-9B1B-04CE9A659093}" dt="2025-04-21T17:33:22.038" v="24" actId="1076"/>
          <ac:spMkLst>
            <pc:docMk/>
            <pc:sldMk cId="2774424715" sldId="340"/>
            <ac:spMk id="7" creationId="{952CE475-6DD5-CCF3-7657-58486047A2EE}"/>
          </ac:spMkLst>
        </pc:spChg>
        <pc:picChg chg="add mod">
          <ac:chgData name="Katie Harding" userId="bf84b630-5e1b-4e70-8e21-1eb1c4065c99" providerId="ADAL" clId="{7C5D8293-ED6D-485C-9B1B-04CE9A659093}" dt="2025-04-21T17:33:22.038" v="24" actId="1076"/>
          <ac:picMkLst>
            <pc:docMk/>
            <pc:sldMk cId="2774424715" sldId="340"/>
            <ac:picMk id="5" creationId="{146F70F3-1C94-359B-FDD6-0CB94547BFA8}"/>
          </ac:picMkLst>
        </pc:picChg>
        <pc:picChg chg="add mod">
          <ac:chgData name="Katie Harding" userId="bf84b630-5e1b-4e70-8e21-1eb1c4065c99" providerId="ADAL" clId="{7C5D8293-ED6D-485C-9B1B-04CE9A659093}" dt="2025-04-21T17:33:22.038" v="24" actId="1076"/>
          <ac:picMkLst>
            <pc:docMk/>
            <pc:sldMk cId="2774424715" sldId="340"/>
            <ac:picMk id="6" creationId="{B47857A9-B52C-1A30-C6D8-0AC8AE35A2A4}"/>
          </ac:picMkLst>
        </pc:picChg>
      </pc:sldChg>
      <pc:sldChg chg="modSp mod">
        <pc:chgData name="Katie Harding" userId="bf84b630-5e1b-4e70-8e21-1eb1c4065c99" providerId="ADAL" clId="{7C5D8293-ED6D-485C-9B1B-04CE9A659093}" dt="2025-04-21T17:32:56.686" v="21" actId="242"/>
        <pc:sldMkLst>
          <pc:docMk/>
          <pc:sldMk cId="3880129295" sldId="354"/>
        </pc:sldMkLst>
        <pc:graphicFrameChg chg="mod modGraphic">
          <ac:chgData name="Katie Harding" userId="bf84b630-5e1b-4e70-8e21-1eb1c4065c99" providerId="ADAL" clId="{7C5D8293-ED6D-485C-9B1B-04CE9A659093}" dt="2025-04-21T17:32:56.686" v="21" actId="242"/>
          <ac:graphicFrameMkLst>
            <pc:docMk/>
            <pc:sldMk cId="3880129295" sldId="354"/>
            <ac:graphicFrameMk id="3" creationId="{D4E4BD1C-BA7B-9373-C953-54A11FEB8FF8}"/>
          </ac:graphicFrameMkLst>
        </pc:graphicFrameChg>
      </pc:sldChg>
      <pc:sldChg chg="modSp mod">
        <pc:chgData name="Katie Harding" userId="bf84b630-5e1b-4e70-8e21-1eb1c4065c99" providerId="ADAL" clId="{7C5D8293-ED6D-485C-9B1B-04CE9A659093}" dt="2025-04-21T17:31:42.734" v="12" actId="14100"/>
        <pc:sldMkLst>
          <pc:docMk/>
          <pc:sldMk cId="967375028" sldId="355"/>
        </pc:sldMkLst>
        <pc:spChg chg="mod">
          <ac:chgData name="Katie Harding" userId="bf84b630-5e1b-4e70-8e21-1eb1c4065c99" providerId="ADAL" clId="{7C5D8293-ED6D-485C-9B1B-04CE9A659093}" dt="2025-04-21T17:31:36.635" v="10" actId="14100"/>
          <ac:spMkLst>
            <pc:docMk/>
            <pc:sldMk cId="967375028" sldId="355"/>
            <ac:spMk id="5" creationId="{C72DE904-1A9A-3A37-2539-7C80556FA704}"/>
          </ac:spMkLst>
        </pc:spChg>
        <pc:spChg chg="mod">
          <ac:chgData name="Katie Harding" userId="bf84b630-5e1b-4e70-8e21-1eb1c4065c99" providerId="ADAL" clId="{7C5D8293-ED6D-485C-9B1B-04CE9A659093}" dt="2025-04-21T17:31:42.734" v="12" actId="14100"/>
          <ac:spMkLst>
            <pc:docMk/>
            <pc:sldMk cId="967375028" sldId="355"/>
            <ac:spMk id="6" creationId="{FD0B82B5-D84E-756D-6DE1-752FC4001ABD}"/>
          </ac:spMkLst>
        </pc:spChg>
        <pc:spChg chg="mod">
          <ac:chgData name="Katie Harding" userId="bf84b630-5e1b-4e70-8e21-1eb1c4065c99" providerId="ADAL" clId="{7C5D8293-ED6D-485C-9B1B-04CE9A659093}" dt="2025-04-21T17:31:19.943" v="7" actId="14100"/>
          <ac:spMkLst>
            <pc:docMk/>
            <pc:sldMk cId="967375028" sldId="355"/>
            <ac:spMk id="7" creationId="{189FCC67-F0FF-827E-1B82-1F282CD66AB6}"/>
          </ac:spMkLst>
        </pc:spChg>
        <pc:spChg chg="mod">
          <ac:chgData name="Katie Harding" userId="bf84b630-5e1b-4e70-8e21-1eb1c4065c99" providerId="ADAL" clId="{7C5D8293-ED6D-485C-9B1B-04CE9A659093}" dt="2025-04-21T17:31:09.995" v="3" actId="14100"/>
          <ac:spMkLst>
            <pc:docMk/>
            <pc:sldMk cId="967375028" sldId="355"/>
            <ac:spMk id="8" creationId="{79DCC2EE-C978-264E-3625-9A3C9CDCEA99}"/>
          </ac:spMkLst>
        </pc:spChg>
        <pc:spChg chg="mod">
          <ac:chgData name="Katie Harding" userId="bf84b630-5e1b-4e70-8e21-1eb1c4065c99" providerId="ADAL" clId="{7C5D8293-ED6D-485C-9B1B-04CE9A659093}" dt="2025-04-21T17:31:14.868" v="5" actId="1076"/>
          <ac:spMkLst>
            <pc:docMk/>
            <pc:sldMk cId="967375028" sldId="355"/>
            <ac:spMk id="9" creationId="{8B38BAF8-4F78-1769-C4EF-B1EDF2EFE3E0}"/>
          </ac:spMkLst>
        </pc:spChg>
        <pc:spChg chg="mod">
          <ac:chgData name="Katie Harding" userId="bf84b630-5e1b-4e70-8e21-1eb1c4065c99" providerId="ADAL" clId="{7C5D8293-ED6D-485C-9B1B-04CE9A659093}" dt="2025-04-21T17:31:24.137" v="8" actId="14100"/>
          <ac:spMkLst>
            <pc:docMk/>
            <pc:sldMk cId="967375028" sldId="355"/>
            <ac:spMk id="10" creationId="{4D3E475E-C4A1-860B-6A0B-D3B4B83AD9DD}"/>
          </ac:spMkLst>
        </pc:spChg>
      </pc:sldChg>
      <pc:sldChg chg="del">
        <pc:chgData name="Katie Harding" userId="bf84b630-5e1b-4e70-8e21-1eb1c4065c99" providerId="ADAL" clId="{7C5D8293-ED6D-485C-9B1B-04CE9A659093}" dt="2025-04-21T17:33:02.007" v="22" actId="47"/>
        <pc:sldMkLst>
          <pc:docMk/>
          <pc:sldMk cId="3064934183" sldId="358"/>
        </pc:sldMkLst>
      </pc:sldChg>
      <pc:sldChg chg="modSp mod">
        <pc:chgData name="Katie Harding" userId="bf84b630-5e1b-4e70-8e21-1eb1c4065c99" providerId="ADAL" clId="{7C5D8293-ED6D-485C-9B1B-04CE9A659093}" dt="2025-04-21T17:32:23.126" v="18" actId="1076"/>
        <pc:sldMkLst>
          <pc:docMk/>
          <pc:sldMk cId="3307096872" sldId="365"/>
        </pc:sldMkLst>
        <pc:spChg chg="mod">
          <ac:chgData name="Katie Harding" userId="bf84b630-5e1b-4e70-8e21-1eb1c4065c99" providerId="ADAL" clId="{7C5D8293-ED6D-485C-9B1B-04CE9A659093}" dt="2025-04-21T17:32:12.054" v="16" actId="552"/>
          <ac:spMkLst>
            <pc:docMk/>
            <pc:sldMk cId="3307096872" sldId="365"/>
            <ac:spMk id="5" creationId="{58E16060-7C70-F115-5886-5B166147B06C}"/>
          </ac:spMkLst>
        </pc:spChg>
        <pc:spChg chg="mod">
          <ac:chgData name="Katie Harding" userId="bf84b630-5e1b-4e70-8e21-1eb1c4065c99" providerId="ADAL" clId="{7C5D8293-ED6D-485C-9B1B-04CE9A659093}" dt="2025-04-21T17:32:15.862" v="17" actId="1076"/>
          <ac:spMkLst>
            <pc:docMk/>
            <pc:sldMk cId="3307096872" sldId="365"/>
            <ac:spMk id="6" creationId="{763CC8E3-2B3A-01EB-5B70-CB1C2C2B69F8}"/>
          </ac:spMkLst>
        </pc:spChg>
        <pc:spChg chg="mod">
          <ac:chgData name="Katie Harding" userId="bf84b630-5e1b-4e70-8e21-1eb1c4065c99" providerId="ADAL" clId="{7C5D8293-ED6D-485C-9B1B-04CE9A659093}" dt="2025-04-21T17:32:12.054" v="16" actId="552"/>
          <ac:spMkLst>
            <pc:docMk/>
            <pc:sldMk cId="3307096872" sldId="365"/>
            <ac:spMk id="7" creationId="{2915BCB2-18B3-A86D-C43E-0FDB64F55149}"/>
          </ac:spMkLst>
        </pc:spChg>
        <pc:spChg chg="mod">
          <ac:chgData name="Katie Harding" userId="bf84b630-5e1b-4e70-8e21-1eb1c4065c99" providerId="ADAL" clId="{7C5D8293-ED6D-485C-9B1B-04CE9A659093}" dt="2025-04-21T17:31:55.903" v="13" actId="2711"/>
          <ac:spMkLst>
            <pc:docMk/>
            <pc:sldMk cId="3307096872" sldId="365"/>
            <ac:spMk id="8" creationId="{CCAADDE2-F4C2-B614-C757-AC5CFDD67324}"/>
          </ac:spMkLst>
        </pc:spChg>
        <pc:spChg chg="mod">
          <ac:chgData name="Katie Harding" userId="bf84b630-5e1b-4e70-8e21-1eb1c4065c99" providerId="ADAL" clId="{7C5D8293-ED6D-485C-9B1B-04CE9A659093}" dt="2025-04-21T17:32:23.126" v="18" actId="1076"/>
          <ac:spMkLst>
            <pc:docMk/>
            <pc:sldMk cId="3307096872" sldId="365"/>
            <ac:spMk id="9" creationId="{9754CF5E-7E39-0331-2F42-0CB2DFEE5AD2}"/>
          </ac:spMkLst>
        </pc:spChg>
        <pc:spChg chg="mod">
          <ac:chgData name="Katie Harding" userId="bf84b630-5e1b-4e70-8e21-1eb1c4065c99" providerId="ADAL" clId="{7C5D8293-ED6D-485C-9B1B-04CE9A659093}" dt="2025-04-21T17:31:55.903" v="13" actId="2711"/>
          <ac:spMkLst>
            <pc:docMk/>
            <pc:sldMk cId="3307096872" sldId="365"/>
            <ac:spMk id="10" creationId="{CF85E709-1EC8-5D6F-38DC-95CF241DE6E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F8-9544-8E0C-006C859EF081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F8-9544-8E0C-006C859EF081}"/>
              </c:ext>
            </c:extLst>
          </c:dPt>
          <c:cat>
            <c:strRef>
              <c:f>Sheet1!$A$2:$A$3</c:f>
              <c:strCache>
                <c:ptCount val="2"/>
                <c:pt idx="0">
                  <c:v>All </c:v>
                </c:pt>
                <c:pt idx="1">
                  <c:v>Invoice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8-9544-8E0C-006C859EF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F8-9544-8E0C-006C859EF081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F8-9544-8E0C-006C859EF081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3F-49E1-B998-D3636F1F144A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3F8-9544-8E0C-006C859EF081}"/>
              </c:ext>
            </c:extLst>
          </c:dPt>
          <c:cat>
            <c:strRef>
              <c:f>Sheet1!$A$2:$A$5</c:f>
              <c:strCache>
                <c:ptCount val="4"/>
                <c:pt idx="0">
                  <c:v>All </c:v>
                </c:pt>
                <c:pt idx="1">
                  <c:v>Invoice</c:v>
                </c:pt>
                <c:pt idx="2">
                  <c:v>None</c:v>
                </c:pt>
                <c:pt idx="3">
                  <c:v>Quote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0.3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8-9544-8E0C-006C859EF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F8-9544-8E0C-006C859EF081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F8-9544-8E0C-006C859EF081}"/>
              </c:ext>
            </c:extLst>
          </c:dPt>
          <c:cat>
            <c:strRef>
              <c:f>Sheet1!$A$2:$A$3</c:f>
              <c:strCache>
                <c:ptCount val="2"/>
                <c:pt idx="0">
                  <c:v>All </c:v>
                </c:pt>
                <c:pt idx="1">
                  <c:v>Invoice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8-9544-8E0C-006C859EF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BEA50-8088-934A-A2D2-3754F4B08EB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3EA2F-647F-6243-A471-28E8900C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3EA2F-647F-6243-A471-28E8900CC6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16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54969-42BF-A216-75CC-A938DBF4D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8DD173-B70E-E431-DAB2-B09A9A53FF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D157EC-E25D-E243-8892-9244F4F6B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there an alternative “standard functionality” approach we have missed?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6DD63-DEB6-1D7A-504C-A974391A9A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3EA2F-647F-6243-A471-28E8900CC6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7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CCFAE-AA85-A1A3-F528-609332F72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C296DC-A3F6-6051-66C9-6C28DD5860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FF9EC6-2E47-1FF7-2787-E594AC9EC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1A1A56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Rapidly changing environment</a:t>
            </a:r>
          </a:p>
          <a:p>
            <a:pPr>
              <a:lnSpc>
                <a:spcPct val="100000"/>
              </a:lnSpc>
            </a:pPr>
            <a:r>
              <a:rPr lang="en-US" b="1">
                <a:solidFill>
                  <a:srgbClr val="1A1A56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Lots of uncertainty</a:t>
            </a:r>
          </a:p>
          <a:p>
            <a:pPr>
              <a:lnSpc>
                <a:spcPct val="100000"/>
              </a:lnSpc>
            </a:pPr>
            <a:r>
              <a:rPr lang="en-US" b="1">
                <a:solidFill>
                  <a:srgbClr val="1A1A56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Imperfect solutions</a:t>
            </a:r>
          </a:p>
          <a:p>
            <a:pPr>
              <a:lnSpc>
                <a:spcPct val="100000"/>
              </a:lnSpc>
            </a:pPr>
            <a:r>
              <a:rPr lang="en-US" b="1">
                <a:solidFill>
                  <a:srgbClr val="1A1A56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Competing priorities (“don’t lose money”, “can’t pass on all tariffs” “need an efficient way to do this”, “needs to be accurate”, “needs to be good enough”)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CF797-4C33-4867-A25F-8F9EC4875C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3EA2F-647F-6243-A471-28E8900CC6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2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F8738-F6A3-1E03-B37A-618FFC95B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0FA1CF-F1C0-03F5-89F8-DBE8AC7B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A77732-FDB9-7244-3C2A-FF7AFFD25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neat and tidy answers – sharing our best practices, hearing from you, considering other options, </a:t>
            </a:r>
          </a:p>
          <a:p>
            <a:endParaRPr lang="en-US"/>
          </a:p>
          <a:p>
            <a:r>
              <a:rPr lang="en-US"/>
              <a:t>Potential subsequent roundtable</a:t>
            </a:r>
          </a:p>
          <a:p>
            <a:endParaRPr lang="en-US"/>
          </a:p>
          <a:p>
            <a:r>
              <a:rPr lang="en-US"/>
              <a:t>Interactive – chat Q&amp;A, hand raise,</a:t>
            </a:r>
          </a:p>
          <a:p>
            <a:endParaRPr lang="en-US"/>
          </a:p>
          <a:p>
            <a:r>
              <a:rPr lang="en-US"/>
              <a:t>Acknowledge that 25.1 release has some features.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2E66A-16C2-654B-6D01-9FA013C81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3EA2F-647F-6243-A471-28E8900CC6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84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2424E-A4D9-AE71-09DC-E1D3A2A99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31B4AA-4B1D-7271-35A6-39AFE0AAC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6092DB-33C1-40BA-66DA-3A6736225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1800"/>
              </a:lnSpc>
              <a:buNone/>
            </a:pPr>
            <a:r>
              <a:rPr lang="en-US"/>
              <a:t>Note for Andrew: </a:t>
            </a:r>
            <a:br>
              <a:rPr lang="en-US"/>
            </a:br>
            <a:br>
              <a:rPr lang="en-US"/>
            </a:br>
            <a:r>
              <a:rPr lang="en-US" b="0" i="0">
                <a:effectLst/>
                <a:latin typeface="Superhuman Adelle Email"/>
              </a:rPr>
              <a:t>-How/is your supplier passing on tariffs to you.</a:t>
            </a:r>
          </a:p>
          <a:p>
            <a:pPr algn="l">
              <a:lnSpc>
                <a:spcPts val="1800"/>
              </a:lnSpc>
            </a:pPr>
            <a:r>
              <a:rPr lang="en-US" b="0" i="0">
                <a:effectLst/>
                <a:latin typeface="Superhuman Adelle Email"/>
              </a:rPr>
              <a:t>-Do you want to pass tariff to your customer.  (If no, this could be a need cost only solution and not pricing)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C3D41-EA48-5DDC-FE15-BEBA43600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3EA2F-647F-6243-A471-28E8900CC6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40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99F37-8792-516F-9DC8-768F8CAA7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D57240-A926-98BA-5976-E6B4ECBD3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F45D57-CAA9-BB6A-CCB9-C346E892EA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2AB45-D2FC-38AB-9288-56D5F26B8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3EA2F-647F-6243-A471-28E8900CC6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2BA91-B7FE-0F78-6D8D-C7DA6C918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17561A-2CAA-D3E2-C98E-C7195ADF2C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50CB61-4980-0877-5FEA-8F2509E82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157A0-11CA-CB26-2126-5032DE947F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3EA2F-647F-6243-A471-28E8900CC6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93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755EF-D1DB-D86B-14B7-FA5E96F74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7EB325-4F7C-020D-DB69-9235E538B4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653BD-F341-45DF-231D-1740BC0571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DBB05-61BF-5708-8FC4-8A134DD7C7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3EA2F-647F-6243-A471-28E8900CC6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88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B74AE-C010-CDEE-A615-B9EE37D70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A37625-B4FD-0750-72CB-F13C2E958B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2881E5-4C0F-9967-4AB6-8355CA341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1F385-3B8A-98A3-C54A-11C4CF1AEB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3EA2F-647F-6243-A471-28E8900CC6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32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there an alternative “standard functionality” approach we have missed?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3EA2F-647F-6243-A471-28E8900CC6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6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F0A06-911F-ED07-4671-AB06AB3DB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163ED-8A30-8BE7-B00C-B7D6947C2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3A3EF-C648-B2A9-10FE-DF241F251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8458-AC97-3D4C-96A1-32DC945EB7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EB8EB-0D19-5A86-4F8C-29BD41B8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EED91-4F64-A747-02C1-A8B78B19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F91C-E076-494C-AA0C-D957CE94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1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0E139-2BD9-7416-D6ED-A8C3A6250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545F3-3955-3C5A-941C-DFFD2A8F2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28BC7-BED0-A778-400C-18E8D7F4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8458-AC97-3D4C-96A1-32DC945EB7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6887B-2B5E-1D32-4F5C-2B030EE2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A7307-AAA7-0B54-99B1-9261E55A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F91C-E076-494C-AA0C-D957CE94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6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2B935A-7295-52E9-98E4-C9A8A0118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10DBC-25D9-FD54-D97E-0A76EB3B0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1BA40-E133-6F8D-BD7F-E5B78E289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8458-AC97-3D4C-96A1-32DC945EB7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9D2F-6746-9958-50C5-05D75A280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FC233-2693-549E-55BC-054E0BD3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F91C-E076-494C-AA0C-D957CE94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4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BE2F3-F0D9-02E7-E32D-EA4BBF15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2E11D-504F-4AD3-E20C-3D13A44B5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64514-5D2B-E20C-0DEF-96DF00A4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8458-AC97-3D4C-96A1-32DC945EB7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A836A-BA26-9062-0D2C-A1A2C386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9C65E-82BF-6349-CFF6-9AD25BB3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F91C-E076-494C-AA0C-D957CE94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1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2AF54-1192-716C-FF7C-30C4ED37A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71B7E-7C39-67EE-C248-095CC294A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2F3AB-322C-D427-D2BE-18ABA0A13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8458-AC97-3D4C-96A1-32DC945EB7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DCD3B-124E-AF40-625C-32F988CD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E5897-A04A-9A1D-D61B-6677E2C8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F91C-E076-494C-AA0C-D957CE94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3C12-FE1D-2135-A182-6814DF3BD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48A02-F490-DEF7-93EF-1217E1E5D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CC4F1-7B68-5950-D53A-D5D4CAA4B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3674F-DFDF-0D33-8D08-57C0F3E8F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8458-AC97-3D4C-96A1-32DC945EB7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356D1-5A8B-1864-2ACF-08C211BC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40B2F-3ED6-04D5-8E1E-6362DF614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F91C-E076-494C-AA0C-D957CE94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7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E87E5-239D-1D7D-D6DA-8A4CBC2D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06DC4-0EAD-E8FA-9FDD-30BECD0A4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4A673-78E0-0198-9050-534EE86AE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0ED58A-CBF3-1ABB-1C9D-934117B98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C3E81-9A41-C7AD-0E5F-AB7E9DE29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BC38B8-C93D-B69A-A0D9-61912E9E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8458-AC97-3D4C-96A1-32DC945EB7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FA22DE-F482-1D65-1AF7-84F9DA48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66A84-D2CE-1C30-A389-977F191CF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F91C-E076-494C-AA0C-D957CE94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B0A26-3807-1F4D-6BF4-8218D008B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40311-8997-7991-BA78-0818754C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8458-AC97-3D4C-96A1-32DC945EB7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88B99-2E42-50F4-C64F-2D85D6F7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AE903-E2CE-2BE1-4A32-C8FA14442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F91C-E076-494C-AA0C-D957CE94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0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726485-7BFE-DC92-2F9F-A2A45D36E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8458-AC97-3D4C-96A1-32DC945EB7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6125D9-4F3B-B543-F2A3-88A933CA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4746F-C6D0-DE1A-DCA8-DD6730EF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F91C-E076-494C-AA0C-D957CE94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2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8BBB-5391-B150-9464-BDD4C431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E1409-6A13-83A4-15FB-7899D9E00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4B7B2-A400-691C-60DA-E2A69D904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56B32-C874-212B-678C-0E251DBA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8458-AC97-3D4C-96A1-32DC945EB7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9F070-0C1B-CF54-53E4-8F33526F5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E2C5A-C6C2-6346-0BBC-91B26D89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F91C-E076-494C-AA0C-D957CE94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4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6BD7F-4C48-8DF8-538C-E841D173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45DE0A-2523-78EB-42AB-B39EB96CF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7146E-9EA1-3ABC-269E-9A0EC91F6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D7D1F-A77A-1367-C82A-75DF9AF52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8458-AC97-3D4C-96A1-32DC945EB7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29F1B-867F-2419-70D1-18339A84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20083-B9F9-0508-A71A-1E4641C8A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F91C-E076-494C-AA0C-D957CE94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7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A8B84C-2FAB-F718-134D-21AAEE25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3BFE3-A9BC-4B5F-47C3-2BA44C3B0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71211-1FF6-9D51-DD22-E6FB22DEE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828458-AC97-3D4C-96A1-32DC945EB7C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A4C77-BB7C-29D8-64BF-AF741C0E5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C4081-DB96-65AE-CFF4-E0AE920C4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96F91C-E076-494C-AA0C-D957CE94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wipfli.com/insights/articles/tax-taxes-and-tariffs-an-overview-of-sales-tax-implication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rgbClr val="1978C2"/>
            </a:gs>
            <a:gs pos="0">
              <a:srgbClr val="1A1A56"/>
            </a:gs>
            <a:gs pos="100000">
              <a:srgbClr val="1995E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7BA66-C24F-0D31-BCA4-3C952CDD1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3846" y="3667773"/>
            <a:ext cx="7524308" cy="87036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bg1"/>
                </a:solidFill>
                <a:latin typeface="DIN 2014 Bold" panose="020B0504020202020204" pitchFamily="34" charset="0"/>
                <a:ea typeface="DIN 2014 Bold" panose="020B0504020202020204" pitchFamily="34" charset="0"/>
                <a:cs typeface="Helvetica"/>
              </a:rPr>
              <a:t>Navigating Tariffs with Prophet 21</a:t>
            </a:r>
            <a:br>
              <a:rPr lang="en-US" b="1">
                <a:solidFill>
                  <a:schemeClr val="bg1"/>
                </a:solidFill>
                <a:latin typeface="DIN 2014 Bold" panose="020B0504020202020204" pitchFamily="34" charset="0"/>
                <a:ea typeface="DIN 2014 Bold" panose="020B0504020202020204" pitchFamily="34" charset="0"/>
                <a:cs typeface="Helvetica"/>
              </a:rPr>
            </a:br>
            <a:br>
              <a:rPr lang="en-US" b="1">
                <a:solidFill>
                  <a:schemeClr val="bg1"/>
                </a:solidFill>
                <a:latin typeface="DIN 2014 Bold" panose="020B0504020202020204" pitchFamily="34" charset="0"/>
                <a:ea typeface="DIN 2014 Bold" panose="020B0504020202020204" pitchFamily="34" charset="0"/>
                <a:cs typeface="Helvetica"/>
              </a:rPr>
            </a:br>
            <a:r>
              <a:rPr lang="en-US" sz="4000" b="1">
                <a:solidFill>
                  <a:schemeClr val="bg1"/>
                </a:solidFill>
                <a:latin typeface="DIN 2014 Bold" panose="020B0504020202020204" pitchFamily="34" charset="0"/>
                <a:ea typeface="DIN 2014 Bold" panose="020B0504020202020204" pitchFamily="34" charset="0"/>
                <a:cs typeface="Helvetica"/>
              </a:rPr>
              <a:t>A Distributor Roundtable</a:t>
            </a:r>
            <a:endParaRPr lang="en-US" sz="4000" b="1">
              <a:solidFill>
                <a:schemeClr val="bg1"/>
              </a:solidFill>
              <a:latin typeface="DIN 2014 Bold" panose="020B0504020202020204" pitchFamily="34" charset="0"/>
              <a:ea typeface="DIN 2014 Bold" panose="020B0504020202020204" pitchFamily="34" charset="0"/>
            </a:endParaRPr>
          </a:p>
        </p:txBody>
      </p:sp>
      <p:pic>
        <p:nvPicPr>
          <p:cNvPr id="10" name="Picture 9" descr="A logo with a rainbow colored circle and a black background&#10;&#10;AI-generated content may be incorrect.">
            <a:extLst>
              <a:ext uri="{FF2B5EF4-FFF2-40B4-BE49-F238E27FC236}">
                <a16:creationId xmlns:a16="http://schemas.microsoft.com/office/drawing/2014/main" id="{E09AF4DD-8365-0C83-B5DD-035C1D72E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400" y="4764364"/>
            <a:ext cx="1748137" cy="11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5846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1EAACD"/>
            </a:gs>
            <a:gs pos="0">
              <a:srgbClr val="80B868"/>
            </a:gs>
            <a:gs pos="100000">
              <a:srgbClr val="1995E4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D61A98-A4AC-AAB5-87ED-5BD75E2B3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>
            <a:extLst>
              <a:ext uri="{FF2B5EF4-FFF2-40B4-BE49-F238E27FC236}">
                <a16:creationId xmlns:a16="http://schemas.microsoft.com/office/drawing/2014/main" id="{477C6770-E909-C1A6-3E0B-F70C37D55074}"/>
              </a:ext>
            </a:extLst>
          </p:cNvPr>
          <p:cNvSpPr txBox="1"/>
          <p:nvPr/>
        </p:nvSpPr>
        <p:spPr>
          <a:xfrm>
            <a:off x="256327" y="86562"/>
            <a:ext cx="6594066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65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2014 Bold" panose="020B0504020202020204" pitchFamily="34" charset="0"/>
                <a:ea typeface="DIN 2014 Bold" panose="020B0504020202020204" pitchFamily="34" charset="0"/>
                <a:cs typeface="+mn-cs"/>
              </a:rPr>
              <a:t>Standard Alternatives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1DFE57A-E8D6-3803-15F8-7BEF42198ECA}"/>
              </a:ext>
            </a:extLst>
          </p:cNvPr>
          <p:cNvGrpSpPr/>
          <p:nvPr/>
        </p:nvGrpSpPr>
        <p:grpSpPr>
          <a:xfrm>
            <a:off x="7776436" y="1354066"/>
            <a:ext cx="4169970" cy="954107"/>
            <a:chOff x="7776436" y="1354066"/>
            <a:chExt cx="4169970" cy="95410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41FB2F9-4F91-93D5-7342-D165FC184A9D}"/>
                </a:ext>
              </a:extLst>
            </p:cNvPr>
            <p:cNvSpPr txBox="1"/>
            <p:nvPr/>
          </p:nvSpPr>
          <p:spPr>
            <a:xfrm>
              <a:off x="8609313" y="1354066"/>
              <a:ext cx="3337093" cy="954107"/>
            </a:xfrm>
            <a:prstGeom prst="rect">
              <a:avLst/>
            </a:prstGeom>
            <a:noFill/>
          </p:spPr>
          <p:txBody>
            <a:bodyPr wrap="square" lIns="18288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/>
                  <a:cs typeface="Clear Sans" panose="020B0503030202020304" pitchFamily="34" charset="0"/>
                </a:rPr>
                <a:t>Other Charge Item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lear Sans"/>
                  <a:cs typeface="Clear Sans" panose="020B0503030202020304" pitchFamily="34" charset="0"/>
                </a:rPr>
                <a:t>Manually applied</a:t>
              </a:r>
              <a:endParaRPr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lear Sans"/>
                <a:cs typeface="Clear Sans" panose="020B05030302020203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400">
                  <a:solidFill>
                    <a:schemeClr val="bg1"/>
                  </a:solidFill>
                  <a:latin typeface="Clear Sans"/>
                  <a:cs typeface="Clear Sans" panose="020B0503030202020304" pitchFamily="34" charset="0"/>
                </a:rPr>
                <a:t>Accessory item (manual/auto)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lear Sans"/>
                  <a:cs typeface="Clear Sans" panose="020B0503030202020304" pitchFamily="34" charset="0"/>
                </a:rPr>
                <a:t>Freight</a:t>
              </a:r>
              <a:r>
                <a:rPr lang="en-US" sz="1400">
                  <a:solidFill>
                    <a:schemeClr val="bg1"/>
                  </a:solidFill>
                  <a:latin typeface="Clear Sans"/>
                  <a:cs typeface="Clear Sans" panose="020B0503030202020304" pitchFamily="34" charset="0"/>
                </a:rPr>
                <a:t>/</a:t>
              </a:r>
              <a:r>
                <a:rPr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lear Sans"/>
                  <a:cs typeface="Clear Sans" panose="020B0503030202020304" pitchFamily="34" charset="0"/>
                </a:rPr>
                <a:t>handling charge</a:t>
              </a:r>
              <a:r>
                <a:rPr lang="en-US" sz="1400">
                  <a:solidFill>
                    <a:schemeClr val="bg1"/>
                  </a:solidFill>
                  <a:latin typeface="Clear Sans"/>
                  <a:cs typeface="Clear Sans" panose="020B0503030202020304" pitchFamily="34" charset="0"/>
                </a:rPr>
                <a:t> maintenance</a:t>
              </a:r>
              <a:endParaRPr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lear Sans"/>
                <a:cs typeface="Clear Sans" panose="020B0503030202020304" pitchFamily="34" charset="0"/>
              </a:endParaRPr>
            </a:p>
          </p:txBody>
        </p:sp>
        <p:cxnSp>
          <p:nvCxnSpPr>
            <p:cNvPr id="64" name="Elbow Connector 33">
              <a:extLst>
                <a:ext uri="{FF2B5EF4-FFF2-40B4-BE49-F238E27FC236}">
                  <a16:creationId xmlns:a16="http://schemas.microsoft.com/office/drawing/2014/main" id="{48C51460-8C13-4442-DEB1-7318A20D8FCF}"/>
                </a:ext>
              </a:extLst>
            </p:cNvPr>
            <p:cNvCxnSpPr>
              <a:cxnSpLocks/>
              <a:stCxn id="62" idx="3"/>
              <a:endCxn id="57" idx="1"/>
            </p:cNvCxnSpPr>
            <p:nvPr/>
          </p:nvCxnSpPr>
          <p:spPr>
            <a:xfrm flipV="1">
              <a:off x="7776436" y="1831120"/>
              <a:ext cx="832877" cy="2406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4F7D70D-273A-13F1-7F23-E089C8443864}"/>
              </a:ext>
            </a:extLst>
          </p:cNvPr>
          <p:cNvGrpSpPr/>
          <p:nvPr/>
        </p:nvGrpSpPr>
        <p:grpSpPr>
          <a:xfrm>
            <a:off x="6012151" y="1679637"/>
            <a:ext cx="1764285" cy="682903"/>
            <a:chOff x="6012151" y="1679637"/>
            <a:chExt cx="1764285" cy="68290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11936FD-7A9C-575C-A7E4-9A3F0A5BE936}"/>
                </a:ext>
              </a:extLst>
            </p:cNvPr>
            <p:cNvSpPr txBox="1"/>
            <p:nvPr/>
          </p:nvSpPr>
          <p:spPr>
            <a:xfrm>
              <a:off x="6777445" y="1679637"/>
              <a:ext cx="9989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cs typeface="Clear Sans" panose="020B0503030202020304" pitchFamily="34" charset="0"/>
                </a:rPr>
                <a:t>Sub-total </a:t>
              </a:r>
            </a:p>
          </p:txBody>
        </p:sp>
        <p:cxnSp>
          <p:nvCxnSpPr>
            <p:cNvPr id="63" name="Elbow Connector 31">
              <a:extLst>
                <a:ext uri="{FF2B5EF4-FFF2-40B4-BE49-F238E27FC236}">
                  <a16:creationId xmlns:a16="http://schemas.microsoft.com/office/drawing/2014/main" id="{90C33ACA-C0AA-B787-66FF-96F348F9389F}"/>
                </a:ext>
              </a:extLst>
            </p:cNvPr>
            <p:cNvCxnSpPr>
              <a:cxnSpLocks/>
              <a:stCxn id="61" idx="3"/>
              <a:endCxn id="62" idx="1"/>
            </p:cNvCxnSpPr>
            <p:nvPr/>
          </p:nvCxnSpPr>
          <p:spPr>
            <a:xfrm flipV="1">
              <a:off x="6012151" y="1833526"/>
              <a:ext cx="765294" cy="529014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63AAA31-80AB-75BE-C571-8E99602AD5B0}"/>
              </a:ext>
            </a:extLst>
          </p:cNvPr>
          <p:cNvGrpSpPr/>
          <p:nvPr/>
        </p:nvGrpSpPr>
        <p:grpSpPr>
          <a:xfrm>
            <a:off x="6012151" y="2362540"/>
            <a:ext cx="1810901" cy="784278"/>
            <a:chOff x="6012151" y="2362540"/>
            <a:chExt cx="1810901" cy="78427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33D31AA-EEBD-42D9-D2C2-1AA12FCD62D3}"/>
                </a:ext>
              </a:extLst>
            </p:cNvPr>
            <p:cNvSpPr txBox="1"/>
            <p:nvPr/>
          </p:nvSpPr>
          <p:spPr>
            <a:xfrm>
              <a:off x="6777445" y="2839041"/>
              <a:ext cx="10456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cs typeface="Clear Sans" panose="020B0503030202020304" pitchFamily="34" charset="0"/>
                </a:rPr>
                <a:t>Line detail</a:t>
              </a:r>
            </a:p>
          </p:txBody>
        </p:sp>
        <p:cxnSp>
          <p:nvCxnSpPr>
            <p:cNvPr id="67" name="Elbow Connector 37">
              <a:extLst>
                <a:ext uri="{FF2B5EF4-FFF2-40B4-BE49-F238E27FC236}">
                  <a16:creationId xmlns:a16="http://schemas.microsoft.com/office/drawing/2014/main" id="{B3CB7A9D-D5DD-C37A-AA1A-2F61ADECC130}"/>
                </a:ext>
              </a:extLst>
            </p:cNvPr>
            <p:cNvCxnSpPr>
              <a:cxnSpLocks/>
              <a:stCxn id="61" idx="3"/>
              <a:endCxn id="65" idx="1"/>
            </p:cNvCxnSpPr>
            <p:nvPr/>
          </p:nvCxnSpPr>
          <p:spPr>
            <a:xfrm>
              <a:off x="6012151" y="2362540"/>
              <a:ext cx="765294" cy="630390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D1637AC-58C5-F998-75D4-6550466AFCDF}"/>
              </a:ext>
            </a:extLst>
          </p:cNvPr>
          <p:cNvGrpSpPr/>
          <p:nvPr/>
        </p:nvGrpSpPr>
        <p:grpSpPr>
          <a:xfrm>
            <a:off x="7823052" y="2623597"/>
            <a:ext cx="3906098" cy="738664"/>
            <a:chOff x="7823052" y="2623597"/>
            <a:chExt cx="3906098" cy="738664"/>
          </a:xfrm>
        </p:grpSpPr>
        <p:cxnSp>
          <p:nvCxnSpPr>
            <p:cNvPr id="68" name="Elbow Connector 41">
              <a:extLst>
                <a:ext uri="{FF2B5EF4-FFF2-40B4-BE49-F238E27FC236}">
                  <a16:creationId xmlns:a16="http://schemas.microsoft.com/office/drawing/2014/main" id="{CA58AE07-5D1B-7034-7252-0DA5A0501D9C}"/>
                </a:ext>
              </a:extLst>
            </p:cNvPr>
            <p:cNvCxnSpPr>
              <a:cxnSpLocks/>
              <a:stCxn id="65" idx="3"/>
              <a:endCxn id="72" idx="1"/>
            </p:cNvCxnSpPr>
            <p:nvPr/>
          </p:nvCxnSpPr>
          <p:spPr>
            <a:xfrm flipV="1">
              <a:off x="7823052" y="2992929"/>
              <a:ext cx="765294" cy="1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0C7FDA9-6946-D5D1-153D-DD49160937D9}"/>
                </a:ext>
              </a:extLst>
            </p:cNvPr>
            <p:cNvSpPr txBox="1"/>
            <p:nvPr/>
          </p:nvSpPr>
          <p:spPr>
            <a:xfrm>
              <a:off x="8588346" y="2623597"/>
              <a:ext cx="3140804" cy="738664"/>
            </a:xfrm>
            <a:prstGeom prst="rect">
              <a:avLst/>
            </a:prstGeom>
            <a:noFill/>
          </p:spPr>
          <p:txBody>
            <a:bodyPr wrap="square" lIns="182880" rtlCol="0">
              <a:spAutoFit/>
            </a:bodyPr>
            <a:lstStyle/>
            <a:p>
              <a:pPr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cs typeface="Clear Sans" panose="020B0503030202020304" pitchFamily="34" charset="0"/>
                </a:rPr>
                <a:t>“False” inventory item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lear Sans"/>
                  <a:cs typeface="Clear Sans" panose="020B0503030202020304" pitchFamily="34" charset="0"/>
                </a:rPr>
                <a:t>Manually applied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400">
                  <a:solidFill>
                    <a:schemeClr val="bg1"/>
                  </a:solidFill>
                  <a:latin typeface="Clear Sans"/>
                  <a:cs typeface="Clear Sans" panose="020B0503030202020304" pitchFamily="34" charset="0"/>
                </a:rPr>
                <a:t>Accessory item (manual/auto)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86454C1-0C00-57FE-47D9-BA044BD3F6B4}"/>
              </a:ext>
            </a:extLst>
          </p:cNvPr>
          <p:cNvGrpSpPr/>
          <p:nvPr/>
        </p:nvGrpSpPr>
        <p:grpSpPr>
          <a:xfrm>
            <a:off x="3482381" y="2100930"/>
            <a:ext cx="2529770" cy="939682"/>
            <a:chOff x="3482381" y="2100930"/>
            <a:chExt cx="2529770" cy="93968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8128436-5DFA-11CD-7599-5B61E181A4E5}"/>
                </a:ext>
              </a:extLst>
            </p:cNvPr>
            <p:cNvSpPr txBox="1"/>
            <p:nvPr/>
          </p:nvSpPr>
          <p:spPr>
            <a:xfrm>
              <a:off x="4144743" y="2100930"/>
              <a:ext cx="1867408" cy="523220"/>
            </a:xfrm>
            <a:prstGeom prst="rect">
              <a:avLst/>
            </a:prstGeom>
            <a:noFill/>
          </p:spPr>
          <p:txBody>
            <a:bodyPr wrap="square" lIns="18288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cs typeface="Clear Sans" panose="020B0503030202020304" pitchFamily="34" charset="0"/>
                </a:rPr>
                <a:t>Tariff charge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cs typeface="Clear Sans" panose="020B0503030202020304" pitchFamily="34" charset="0"/>
                </a:rPr>
                <a:t>visible </a:t>
              </a:r>
              <a:r>
                <a:rPr kumimoji="0" lang="en-US" sz="14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cs typeface="Clear Sans" panose="020B0503030202020304" pitchFamily="34" charset="0"/>
                </a:rPr>
                <a:t>to customer</a:t>
              </a:r>
            </a:p>
          </p:txBody>
        </p:sp>
        <p:cxnSp>
          <p:nvCxnSpPr>
            <p:cNvPr id="73" name="Elbow Connector 25">
              <a:extLst>
                <a:ext uri="{FF2B5EF4-FFF2-40B4-BE49-F238E27FC236}">
                  <a16:creationId xmlns:a16="http://schemas.microsoft.com/office/drawing/2014/main" id="{FCCEE1B6-78CF-72BA-2788-FB1278AB8774}"/>
                </a:ext>
              </a:extLst>
            </p:cNvPr>
            <p:cNvCxnSpPr>
              <a:cxnSpLocks/>
              <a:stCxn id="5" idx="3"/>
              <a:endCxn id="61" idx="1"/>
            </p:cNvCxnSpPr>
            <p:nvPr/>
          </p:nvCxnSpPr>
          <p:spPr>
            <a:xfrm flipV="1">
              <a:off x="3482381" y="2362540"/>
              <a:ext cx="662362" cy="678072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A16AE0F-58B6-4312-B397-6E6D4115CFD8}"/>
              </a:ext>
            </a:extLst>
          </p:cNvPr>
          <p:cNvGrpSpPr/>
          <p:nvPr/>
        </p:nvGrpSpPr>
        <p:grpSpPr>
          <a:xfrm>
            <a:off x="256327" y="1354067"/>
            <a:ext cx="1038211" cy="3594253"/>
            <a:chOff x="256327" y="1354067"/>
            <a:chExt cx="1038211" cy="359425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F0AC98-626B-AEC2-0A6D-F4236FB4FAB6}"/>
                </a:ext>
              </a:extLst>
            </p:cNvPr>
            <p:cNvSpPr txBox="1"/>
            <p:nvPr/>
          </p:nvSpPr>
          <p:spPr>
            <a:xfrm>
              <a:off x="256327" y="2847793"/>
              <a:ext cx="918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cs typeface="Clear Sans" panose="020B0503030202020304" pitchFamily="34" charset="0"/>
                </a:rPr>
                <a:t>Cost Mgt</a:t>
              </a:r>
            </a:p>
          </p:txBody>
        </p:sp>
        <p:cxnSp>
          <p:nvCxnSpPr>
            <p:cNvPr id="51" name="Elbow Connector 50">
              <a:extLst>
                <a:ext uri="{FF2B5EF4-FFF2-40B4-BE49-F238E27FC236}">
                  <a16:creationId xmlns:a16="http://schemas.microsoft.com/office/drawing/2014/main" id="{5C3DB628-6213-1C41-62FD-2F3907A0DDB9}"/>
                </a:ext>
              </a:extLst>
            </p:cNvPr>
            <p:cNvCxnSpPr>
              <a:cxnSpLocks/>
              <a:stCxn id="25" idx="2"/>
              <a:endCxn id="50" idx="1"/>
            </p:cNvCxnSpPr>
            <p:nvPr/>
          </p:nvCxnSpPr>
          <p:spPr>
            <a:xfrm rot="16200000" flipH="1">
              <a:off x="57987" y="3813266"/>
              <a:ext cx="1792750" cy="477357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>
              <a:extLst>
                <a:ext uri="{FF2B5EF4-FFF2-40B4-BE49-F238E27FC236}">
                  <a16:creationId xmlns:a16="http://schemas.microsoft.com/office/drawing/2014/main" id="{4CACA9CE-9CC3-E005-0207-9C0C16D2B3DC}"/>
                </a:ext>
              </a:extLst>
            </p:cNvPr>
            <p:cNvCxnSpPr>
              <a:cxnSpLocks/>
              <a:stCxn id="25" idx="0"/>
              <a:endCxn id="17" idx="1"/>
            </p:cNvCxnSpPr>
            <p:nvPr/>
          </p:nvCxnSpPr>
          <p:spPr>
            <a:xfrm rot="5400000" flipH="1" flipV="1">
              <a:off x="258248" y="1811503"/>
              <a:ext cx="1493726" cy="578854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26AE2FC-9B82-5F36-2FCC-8ECCCA20A6CC}"/>
              </a:ext>
            </a:extLst>
          </p:cNvPr>
          <p:cNvGrpSpPr/>
          <p:nvPr/>
        </p:nvGrpSpPr>
        <p:grpSpPr>
          <a:xfrm>
            <a:off x="3482381" y="3040612"/>
            <a:ext cx="2529770" cy="1146109"/>
            <a:chOff x="3482381" y="3040612"/>
            <a:chExt cx="2529770" cy="1146109"/>
          </a:xfrm>
        </p:grpSpPr>
        <p:cxnSp>
          <p:nvCxnSpPr>
            <p:cNvPr id="74" name="Elbow Connector 44">
              <a:extLst>
                <a:ext uri="{FF2B5EF4-FFF2-40B4-BE49-F238E27FC236}">
                  <a16:creationId xmlns:a16="http://schemas.microsoft.com/office/drawing/2014/main" id="{EC667FD7-BE7F-1A90-D516-9CA2E239CA98}"/>
                </a:ext>
              </a:extLst>
            </p:cNvPr>
            <p:cNvCxnSpPr>
              <a:cxnSpLocks/>
              <a:stCxn id="5" idx="3"/>
              <a:endCxn id="66" idx="1"/>
            </p:cNvCxnSpPr>
            <p:nvPr/>
          </p:nvCxnSpPr>
          <p:spPr>
            <a:xfrm>
              <a:off x="3482381" y="3040612"/>
              <a:ext cx="662362" cy="776777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4E5E40B-23B6-1B20-9C9A-058F4153059D}"/>
                </a:ext>
              </a:extLst>
            </p:cNvPr>
            <p:cNvSpPr txBox="1"/>
            <p:nvPr/>
          </p:nvSpPr>
          <p:spPr>
            <a:xfrm>
              <a:off x="4144743" y="3448057"/>
              <a:ext cx="1867408" cy="738664"/>
            </a:xfrm>
            <a:prstGeom prst="rect">
              <a:avLst/>
            </a:prstGeom>
            <a:noFill/>
          </p:spPr>
          <p:txBody>
            <a:bodyPr wrap="square" lIns="18288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cs typeface="Clear Sans" panose="020B0503030202020304" pitchFamily="34" charset="0"/>
                </a:rPr>
                <a:t>Tariff charge is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cs typeface="Clear Sans" panose="020B0503030202020304" pitchFamily="34" charset="0"/>
                </a:rPr>
                <a:t>invisible </a:t>
              </a:r>
              <a:r>
                <a:rPr kumimoji="0" lang="en-US" sz="14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cs typeface="Clear Sans" panose="020B0503030202020304" pitchFamily="34" charset="0"/>
                </a:rPr>
                <a:t>to customer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C91D39D-F16F-7723-CC20-A81C7DDB3F1A}"/>
              </a:ext>
            </a:extLst>
          </p:cNvPr>
          <p:cNvGrpSpPr/>
          <p:nvPr/>
        </p:nvGrpSpPr>
        <p:grpSpPr>
          <a:xfrm>
            <a:off x="6012151" y="3656985"/>
            <a:ext cx="4051984" cy="307777"/>
            <a:chOff x="6012151" y="3656985"/>
            <a:chExt cx="4051984" cy="30777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7DCD42B-BEEF-DC09-FEF5-163262DE61D4}"/>
                </a:ext>
              </a:extLst>
            </p:cNvPr>
            <p:cNvSpPr txBox="1"/>
            <p:nvPr/>
          </p:nvSpPr>
          <p:spPr>
            <a:xfrm>
              <a:off x="8609313" y="3656985"/>
              <a:ext cx="1454822" cy="307777"/>
            </a:xfrm>
            <a:prstGeom prst="rect">
              <a:avLst/>
            </a:prstGeom>
            <a:noFill/>
          </p:spPr>
          <p:txBody>
            <a:bodyPr wrap="none" lIns="18288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cs typeface="Clear Sans" panose="020B0503030202020304" pitchFamily="34" charset="0"/>
                </a:rPr>
                <a:t>Price increase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C391A51-6FA2-43D9-EEA5-CFA85FFC6447}"/>
                </a:ext>
              </a:extLst>
            </p:cNvPr>
            <p:cNvCxnSpPr>
              <a:cxnSpLocks/>
              <a:stCxn id="66" idx="3"/>
              <a:endCxn id="60" idx="1"/>
            </p:cNvCxnSpPr>
            <p:nvPr/>
          </p:nvCxnSpPr>
          <p:spPr>
            <a:xfrm flipV="1">
              <a:off x="6012151" y="3810874"/>
              <a:ext cx="2597162" cy="65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5D29CA3-0945-4640-59F9-A2217B0476B3}"/>
              </a:ext>
            </a:extLst>
          </p:cNvPr>
          <p:cNvGrpSpPr/>
          <p:nvPr/>
        </p:nvGrpSpPr>
        <p:grpSpPr>
          <a:xfrm>
            <a:off x="2236412" y="1354067"/>
            <a:ext cx="1245969" cy="3594253"/>
            <a:chOff x="2236412" y="1354067"/>
            <a:chExt cx="1245969" cy="35942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7F807E-1786-8F2D-6825-8E348D876AA8}"/>
                </a:ext>
              </a:extLst>
            </p:cNvPr>
            <p:cNvSpPr txBox="1"/>
            <p:nvPr/>
          </p:nvSpPr>
          <p:spPr>
            <a:xfrm>
              <a:off x="2651704" y="2886723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cs typeface="Clear Sans" panose="020B0503030202020304" pitchFamily="34" charset="0"/>
                </a:rPr>
                <a:t>Visibility</a:t>
              </a:r>
            </a:p>
          </p:txBody>
        </p:sp>
        <p:cxnSp>
          <p:nvCxnSpPr>
            <p:cNvPr id="6" name="Elbow Connector 5">
              <a:extLst>
                <a:ext uri="{FF2B5EF4-FFF2-40B4-BE49-F238E27FC236}">
                  <a16:creationId xmlns:a16="http://schemas.microsoft.com/office/drawing/2014/main" id="{2F11DC17-1735-553D-1342-1D2883883969}"/>
                </a:ext>
              </a:extLst>
            </p:cNvPr>
            <p:cNvCxnSpPr>
              <a:cxnSpLocks/>
              <a:stCxn id="17" idx="3"/>
              <a:endCxn id="5" idx="0"/>
            </p:cNvCxnSpPr>
            <p:nvPr/>
          </p:nvCxnSpPr>
          <p:spPr>
            <a:xfrm>
              <a:off x="2236412" y="1354067"/>
              <a:ext cx="830631" cy="1532656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>
              <a:extLst>
                <a:ext uri="{FF2B5EF4-FFF2-40B4-BE49-F238E27FC236}">
                  <a16:creationId xmlns:a16="http://schemas.microsoft.com/office/drawing/2014/main" id="{D87E33D7-1066-09B6-65AB-043D2EFEF979}"/>
                </a:ext>
              </a:extLst>
            </p:cNvPr>
            <p:cNvCxnSpPr>
              <a:cxnSpLocks/>
              <a:stCxn id="50" idx="3"/>
              <a:endCxn id="5" idx="2"/>
            </p:cNvCxnSpPr>
            <p:nvPr/>
          </p:nvCxnSpPr>
          <p:spPr>
            <a:xfrm flipV="1">
              <a:off x="2337906" y="3194500"/>
              <a:ext cx="729137" cy="1753820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30F557F-B2AE-84C3-86A9-D9D0232D4E1B}"/>
              </a:ext>
            </a:extLst>
          </p:cNvPr>
          <p:cNvGrpSpPr/>
          <p:nvPr/>
        </p:nvGrpSpPr>
        <p:grpSpPr>
          <a:xfrm>
            <a:off x="547960" y="5614149"/>
            <a:ext cx="10541383" cy="1136193"/>
            <a:chOff x="547960" y="5614149"/>
            <a:chExt cx="10541383" cy="113619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04E8323-9549-41C3-1F32-4E38516C7435}"/>
                </a:ext>
              </a:extLst>
            </p:cNvPr>
            <p:cNvSpPr txBox="1"/>
            <p:nvPr/>
          </p:nvSpPr>
          <p:spPr>
            <a:xfrm>
              <a:off x="3067042" y="6442565"/>
              <a:ext cx="5354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cs typeface="Clear Sans" panose="020B0503030202020304" pitchFamily="34" charset="0"/>
                </a:rPr>
                <a:t>The challenge to all these solutions is that they are highly manual </a:t>
              </a:r>
            </a:p>
          </p:txBody>
        </p:sp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0DE62B55-447A-987F-8943-38C50590FBA8}"/>
                </a:ext>
              </a:extLst>
            </p:cNvPr>
            <p:cNvSpPr/>
            <p:nvPr/>
          </p:nvSpPr>
          <p:spPr>
            <a:xfrm rot="16200000">
              <a:off x="5449319" y="712790"/>
              <a:ext cx="738665" cy="1054138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5B6CAE0-08DA-2478-47A3-22168B5E9C41}"/>
              </a:ext>
            </a:extLst>
          </p:cNvPr>
          <p:cNvGrpSpPr/>
          <p:nvPr/>
        </p:nvGrpSpPr>
        <p:grpSpPr>
          <a:xfrm>
            <a:off x="1082455" y="1200178"/>
            <a:ext cx="1366039" cy="588223"/>
            <a:chOff x="1082455" y="1200178"/>
            <a:chExt cx="1366039" cy="5882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ABCD7D-7FD4-527E-CF97-BAE33ECCF6A7}"/>
                </a:ext>
              </a:extLst>
            </p:cNvPr>
            <p:cNvSpPr txBox="1"/>
            <p:nvPr/>
          </p:nvSpPr>
          <p:spPr>
            <a:xfrm>
              <a:off x="1294538" y="1200178"/>
              <a:ext cx="9418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cs typeface="Clear Sans" panose="020B0503030202020304" pitchFamily="34" charset="0"/>
                </a:rPr>
                <a:t>COGS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178CE81-FF0B-B103-8802-A0DB3BAD5829}"/>
                </a:ext>
              </a:extLst>
            </p:cNvPr>
            <p:cNvSpPr txBox="1"/>
            <p:nvPr/>
          </p:nvSpPr>
          <p:spPr>
            <a:xfrm>
              <a:off x="1082455" y="1480624"/>
              <a:ext cx="136603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cs typeface="Clear Sans" panose="020B0503030202020304" pitchFamily="34" charset="0"/>
                </a:rPr>
                <a:t>(Landed Cost)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42B36AF-200F-7FB9-9E6E-BE4444D51929}"/>
              </a:ext>
            </a:extLst>
          </p:cNvPr>
          <p:cNvGrpSpPr/>
          <p:nvPr/>
        </p:nvGrpSpPr>
        <p:grpSpPr>
          <a:xfrm>
            <a:off x="612200" y="4794431"/>
            <a:ext cx="2137819" cy="969391"/>
            <a:chOff x="612200" y="4794431"/>
            <a:chExt cx="2137819" cy="96939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58645C5-0432-BC14-F995-500E3B926735}"/>
                </a:ext>
              </a:extLst>
            </p:cNvPr>
            <p:cNvSpPr txBox="1"/>
            <p:nvPr/>
          </p:nvSpPr>
          <p:spPr>
            <a:xfrm>
              <a:off x="1193041" y="4794431"/>
              <a:ext cx="11448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 panose="020B0503030202020304" pitchFamily="34" charset="0"/>
                  <a:cs typeface="Clear Sans" panose="020B0503030202020304" pitchFamily="34" charset="0"/>
                </a:rPr>
                <a:t>GL Expense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25F2116-2EBF-1988-FDE2-18153DCBDB97}"/>
                </a:ext>
              </a:extLst>
            </p:cNvPr>
            <p:cNvSpPr txBox="1"/>
            <p:nvPr/>
          </p:nvSpPr>
          <p:spPr>
            <a:xfrm>
              <a:off x="612200" y="5025158"/>
              <a:ext cx="2137819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/>
                  <a:cs typeface="Clear Sans" panose="020B0503030202020304" pitchFamily="34" charset="0"/>
                </a:rPr>
                <a:t>(Charges/expense </a:t>
              </a:r>
              <a:r>
                <a:rPr lang="en-US" sz="1400">
                  <a:solidFill>
                    <a:prstClr val="white"/>
                  </a:solidFill>
                  <a:latin typeface="Clear Sans"/>
                  <a:cs typeface="Clear Sans" panose="020B0503030202020304" pitchFamily="34" charset="0"/>
                </a:rPr>
                <a:t>added to 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/>
                  <a:cs typeface="Clear Sans" panose="020B0503030202020304" pitchFamily="34" charset="0"/>
                </a:rPr>
                <a:t>the </a:t>
              </a:r>
              <a:r>
                <a:rPr lang="en-US" sz="1400">
                  <a:solidFill>
                    <a:prstClr val="white"/>
                  </a:solidFill>
                  <a:latin typeface="Clear Sans"/>
                  <a:cs typeface="Clear Sans" panose="020B0503030202020304" pitchFamily="34" charset="0"/>
                </a:rPr>
                <a:t>vendor invoice 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ear Sans"/>
                  <a:cs typeface="Clear Sans" panose="020B0503030202020304" pitchFamily="34" charset="0"/>
                </a:rPr>
                <a:t>or manual voucher)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1509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1EAACD"/>
            </a:gs>
            <a:gs pos="0">
              <a:srgbClr val="80B868"/>
            </a:gs>
            <a:gs pos="100000">
              <a:srgbClr val="1995E4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E6B291-9ACC-8207-0C5A-2DE6D7A02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ata 54">
            <a:extLst>
              <a:ext uri="{FF2B5EF4-FFF2-40B4-BE49-F238E27FC236}">
                <a16:creationId xmlns:a16="http://schemas.microsoft.com/office/drawing/2014/main" id="{53CDB0D1-45D4-43DD-1CF7-486897490D56}"/>
              </a:ext>
            </a:extLst>
          </p:cNvPr>
          <p:cNvSpPr/>
          <p:nvPr/>
        </p:nvSpPr>
        <p:spPr>
          <a:xfrm>
            <a:off x="-4508044" y="-519621"/>
            <a:ext cx="11944155" cy="1876926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1AE1CF60-72C1-5129-70A6-A0F6BDE1EE26}"/>
              </a:ext>
            </a:extLst>
          </p:cNvPr>
          <p:cNvSpPr txBox="1"/>
          <p:nvPr/>
        </p:nvSpPr>
        <p:spPr>
          <a:xfrm>
            <a:off x="191804" y="390045"/>
            <a:ext cx="6594066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65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>
                <a:solidFill>
                  <a:srgbClr val="1A1A56"/>
                </a:solidFill>
                <a:latin typeface="DIN 2014 Bold" panose="020B0504020202020204" pitchFamily="34" charset="0"/>
                <a:ea typeface="DIN 2014 Bold" panose="020B0504020202020204" pitchFamily="34" charset="0"/>
              </a:rPr>
              <a:t>Automation </a:t>
            </a:r>
            <a:r>
              <a:rPr lang="en-US" sz="4500" b="1">
                <a:solidFill>
                  <a:srgbClr val="1995E4"/>
                </a:solidFill>
                <a:latin typeface="DIN 2014 Bold" panose="020B0504020202020204" pitchFamily="34" charset="0"/>
                <a:ea typeface="DIN 2014 Bold" panose="020B0504020202020204" pitchFamily="34" charset="0"/>
              </a:rPr>
              <a:t>Options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1995E4"/>
              </a:solidFill>
              <a:effectLst/>
              <a:uLnTx/>
              <a:uFillTx/>
              <a:latin typeface="DIN 2014 Bold" panose="020B0504020202020204" pitchFamily="34" charset="0"/>
              <a:ea typeface="DIN 2014 Bold" panose="020B0504020202020204" pitchFamily="34" charset="0"/>
              <a:cs typeface="+mn-cs"/>
            </a:endParaRPr>
          </a:p>
        </p:txBody>
      </p:sp>
      <p:pic>
        <p:nvPicPr>
          <p:cNvPr id="5" name="Picture 2" descr="A rainbow colored circle on a black background&#10;&#10;AI-generated content may be incorrect.">
            <a:extLst>
              <a:ext uri="{FF2B5EF4-FFF2-40B4-BE49-F238E27FC236}">
                <a16:creationId xmlns:a16="http://schemas.microsoft.com/office/drawing/2014/main" id="{E14C5595-5D4F-5ADC-EEB0-3B09A4963C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666" y="264732"/>
            <a:ext cx="6762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4587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1EAACD"/>
            </a:gs>
            <a:gs pos="0">
              <a:srgbClr val="80B868"/>
            </a:gs>
            <a:gs pos="100000">
              <a:srgbClr val="1995E4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5DC4C2-625B-0518-3555-2959BD21A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ata 54">
            <a:extLst>
              <a:ext uri="{FF2B5EF4-FFF2-40B4-BE49-F238E27FC236}">
                <a16:creationId xmlns:a16="http://schemas.microsoft.com/office/drawing/2014/main" id="{CD14D5D1-8FE8-D2AD-D6D7-FEE2169E7410}"/>
              </a:ext>
            </a:extLst>
          </p:cNvPr>
          <p:cNvSpPr/>
          <p:nvPr/>
        </p:nvSpPr>
        <p:spPr>
          <a:xfrm>
            <a:off x="-4508044" y="-519621"/>
            <a:ext cx="11944155" cy="1876926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4F0E3F19-BA2E-E883-7CC5-2B1096C6F2A9}"/>
              </a:ext>
            </a:extLst>
          </p:cNvPr>
          <p:cNvSpPr txBox="1"/>
          <p:nvPr/>
        </p:nvSpPr>
        <p:spPr>
          <a:xfrm>
            <a:off x="191804" y="390045"/>
            <a:ext cx="6594066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65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>
                <a:solidFill>
                  <a:srgbClr val="1A1A56"/>
                </a:solidFill>
                <a:latin typeface="DIN 2014 Bold" panose="020B0504020202020204" pitchFamily="34" charset="0"/>
                <a:ea typeface="DIN 2014 Bold" panose="020B0504020202020204" pitchFamily="34" charset="0"/>
              </a:rPr>
              <a:t>Automation </a:t>
            </a:r>
            <a:r>
              <a:rPr lang="en-US" sz="4500" b="1">
                <a:solidFill>
                  <a:srgbClr val="1995E4"/>
                </a:solidFill>
                <a:latin typeface="DIN 2014 Bold" panose="020B0504020202020204" pitchFamily="34" charset="0"/>
                <a:ea typeface="DIN 2014 Bold" panose="020B0504020202020204" pitchFamily="34" charset="0"/>
              </a:rPr>
              <a:t>Options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1995E4"/>
              </a:solidFill>
              <a:effectLst/>
              <a:uLnTx/>
              <a:uFillTx/>
              <a:latin typeface="DIN 2014 Bold" panose="020B0504020202020204" pitchFamily="34" charset="0"/>
              <a:ea typeface="DIN 2014 Bold" panose="020B0504020202020204" pitchFamily="34" charset="0"/>
              <a:cs typeface="+mn-cs"/>
            </a:endParaRPr>
          </a:p>
        </p:txBody>
      </p:sp>
      <p:pic>
        <p:nvPicPr>
          <p:cNvPr id="5" name="Picture 2" descr="A rainbow colored circle on a black background&#10;&#10;AI-generated content may be incorrect.">
            <a:extLst>
              <a:ext uri="{FF2B5EF4-FFF2-40B4-BE49-F238E27FC236}">
                <a16:creationId xmlns:a16="http://schemas.microsoft.com/office/drawing/2014/main" id="{5FC2D1CC-EBEA-096B-86E3-3088D4D4BC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666" y="264732"/>
            <a:ext cx="6762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568467A-45FB-3EE1-5CBB-1F414042C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50" y="1534454"/>
            <a:ext cx="6674470" cy="5136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51B106-65BE-D3CC-6C6C-D9C41D58A45E}"/>
              </a:ext>
            </a:extLst>
          </p:cNvPr>
          <p:cNvSpPr txBox="1"/>
          <p:nvPr/>
        </p:nvSpPr>
        <p:spPr>
          <a:xfrm>
            <a:off x="7752080" y="1483360"/>
            <a:ext cx="3962400" cy="42073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Clear Sans"/>
              </a:rPr>
              <a:t>A button triggered business rule</a:t>
            </a:r>
            <a:br>
              <a:rPr lang="en-US" dirty="0">
                <a:latin typeface="Clear Sans"/>
              </a:rPr>
            </a:br>
            <a:endParaRPr lang="en-US" dirty="0">
              <a:solidFill>
                <a:schemeClr val="bg1"/>
              </a:solidFill>
              <a:latin typeface="Clear Sans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Clear Sans"/>
              </a:rPr>
              <a:t>When clicked, the rule would review the associated tariff (by supplier, item grouping (product group, discount group, etc.)</a:t>
            </a:r>
            <a:br>
              <a:rPr lang="en-US" dirty="0">
                <a:latin typeface="Clear Sans"/>
              </a:rPr>
            </a:br>
            <a:endParaRPr lang="en-US" dirty="0">
              <a:solidFill>
                <a:schemeClr val="bg1"/>
              </a:solidFill>
              <a:latin typeface="Clear Sans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Clear Sans"/>
              </a:rPr>
              <a:t>After determining the tariff, automatically add an OCI or "false" inventory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B5756-2672-866E-28AE-20FF3AA54D17}"/>
              </a:ext>
            </a:extLst>
          </p:cNvPr>
          <p:cNvSpPr txBox="1"/>
          <p:nvPr/>
        </p:nvSpPr>
        <p:spPr>
          <a:xfrm>
            <a:off x="9518969" y="6454768"/>
            <a:ext cx="2500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* Assumes business rules package</a:t>
            </a:r>
          </a:p>
        </p:txBody>
      </p:sp>
    </p:spTree>
    <p:extLst>
      <p:ext uri="{BB962C8B-B14F-4D97-AF65-F5344CB8AC3E}">
        <p14:creationId xmlns:p14="http://schemas.microsoft.com/office/powerpoint/2010/main" val="243980893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1EAACD"/>
            </a:gs>
            <a:gs pos="0">
              <a:srgbClr val="80B868"/>
            </a:gs>
            <a:gs pos="100000">
              <a:srgbClr val="1995E4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1D86B7-5B2C-E03B-8CD7-A8299072C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ata 54">
            <a:extLst>
              <a:ext uri="{FF2B5EF4-FFF2-40B4-BE49-F238E27FC236}">
                <a16:creationId xmlns:a16="http://schemas.microsoft.com/office/drawing/2014/main" id="{AA656FA0-116D-DFD9-2D74-309C83CD744D}"/>
              </a:ext>
            </a:extLst>
          </p:cNvPr>
          <p:cNvSpPr/>
          <p:nvPr/>
        </p:nvSpPr>
        <p:spPr>
          <a:xfrm>
            <a:off x="-4508044" y="-519621"/>
            <a:ext cx="11944155" cy="1876926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1E304295-D8DC-EC82-C034-674568C8B028}"/>
              </a:ext>
            </a:extLst>
          </p:cNvPr>
          <p:cNvSpPr txBox="1"/>
          <p:nvPr/>
        </p:nvSpPr>
        <p:spPr>
          <a:xfrm>
            <a:off x="191804" y="390045"/>
            <a:ext cx="6594066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65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>
                <a:solidFill>
                  <a:srgbClr val="1A1A56"/>
                </a:solidFill>
                <a:latin typeface="DIN 2014 Bold" panose="020B0504020202020204" pitchFamily="34" charset="0"/>
                <a:ea typeface="DIN 2014 Bold" panose="020B0504020202020204" pitchFamily="34" charset="0"/>
              </a:rPr>
              <a:t>Automation </a:t>
            </a:r>
            <a:r>
              <a:rPr lang="en-US" sz="4500" b="1">
                <a:solidFill>
                  <a:srgbClr val="1995E4"/>
                </a:solidFill>
                <a:latin typeface="DIN 2014 Bold" panose="020B0504020202020204" pitchFamily="34" charset="0"/>
                <a:ea typeface="DIN 2014 Bold" panose="020B0504020202020204" pitchFamily="34" charset="0"/>
              </a:rPr>
              <a:t>Options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1995E4"/>
              </a:solidFill>
              <a:effectLst/>
              <a:uLnTx/>
              <a:uFillTx/>
              <a:latin typeface="DIN 2014 Bold" panose="020B0504020202020204" pitchFamily="34" charset="0"/>
              <a:ea typeface="DIN 2014 Bold" panose="020B0504020202020204" pitchFamily="34" charset="0"/>
              <a:cs typeface="+mn-cs"/>
            </a:endParaRPr>
          </a:p>
        </p:txBody>
      </p:sp>
      <p:pic>
        <p:nvPicPr>
          <p:cNvPr id="5" name="Picture 2" descr="A rainbow colored circle on a black background&#10;&#10;AI-generated content may be incorrect.">
            <a:extLst>
              <a:ext uri="{FF2B5EF4-FFF2-40B4-BE49-F238E27FC236}">
                <a16:creationId xmlns:a16="http://schemas.microsoft.com/office/drawing/2014/main" id="{B3C2BE4D-C98B-8589-0A08-5E44AC01EC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666" y="264732"/>
            <a:ext cx="6762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aper with text and numbers&#10;&#10;AI-generated content may be incorrect.">
            <a:extLst>
              <a:ext uri="{FF2B5EF4-FFF2-40B4-BE49-F238E27FC236}">
                <a16:creationId xmlns:a16="http://schemas.microsoft.com/office/drawing/2014/main" id="{DDA884B5-6320-F395-5D0D-24AFCF89D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125" y="1319560"/>
            <a:ext cx="5990555" cy="52689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3A90F8-3F9B-DA91-525A-B6774AA8E4D2}"/>
              </a:ext>
            </a:extLst>
          </p:cNvPr>
          <p:cNvSpPr txBox="1"/>
          <p:nvPr/>
        </p:nvSpPr>
        <p:spPr>
          <a:xfrm>
            <a:off x="745397" y="1957287"/>
            <a:ext cx="3962400" cy="2960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Clear Sans"/>
              </a:rPr>
              <a:t>OCI displays as subtotal</a:t>
            </a:r>
            <a:br>
              <a:rPr lang="en-US" dirty="0">
                <a:latin typeface="Clear Sans"/>
              </a:rPr>
            </a:br>
            <a:endParaRPr lang="en-US" dirty="0">
              <a:solidFill>
                <a:schemeClr val="bg1"/>
              </a:solidFill>
              <a:latin typeface="Clear Sans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Clear Sans"/>
              </a:rPr>
              <a:t>"False" item displays as a line item</a:t>
            </a:r>
            <a:br>
              <a:rPr lang="en-US" dirty="0">
                <a:latin typeface="Clear Sans"/>
              </a:rPr>
            </a:br>
            <a:endParaRPr lang="en-US" dirty="0">
              <a:solidFill>
                <a:schemeClr val="bg1"/>
              </a:solidFill>
              <a:latin typeface="Clear Sans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Clear Sans"/>
              </a:rPr>
              <a:t>"False" item can have an extended description linking the associated item.</a:t>
            </a:r>
          </a:p>
        </p:txBody>
      </p:sp>
    </p:spTree>
    <p:extLst>
      <p:ext uri="{BB962C8B-B14F-4D97-AF65-F5344CB8AC3E}">
        <p14:creationId xmlns:p14="http://schemas.microsoft.com/office/powerpoint/2010/main" val="273449774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1EAACD"/>
            </a:gs>
            <a:gs pos="0">
              <a:srgbClr val="80B868"/>
            </a:gs>
            <a:gs pos="100000">
              <a:srgbClr val="1995E4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79890A-1231-D82D-904E-A3EE564CD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ata 54">
            <a:extLst>
              <a:ext uri="{FF2B5EF4-FFF2-40B4-BE49-F238E27FC236}">
                <a16:creationId xmlns:a16="http://schemas.microsoft.com/office/drawing/2014/main" id="{795896CC-6186-2BBF-2C13-05E7D91DAEFB}"/>
              </a:ext>
            </a:extLst>
          </p:cNvPr>
          <p:cNvSpPr/>
          <p:nvPr/>
        </p:nvSpPr>
        <p:spPr>
          <a:xfrm>
            <a:off x="-4508043" y="-519621"/>
            <a:ext cx="9850860" cy="1876926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8DDF231A-E248-3336-E001-9F0E56982F0B}"/>
              </a:ext>
            </a:extLst>
          </p:cNvPr>
          <p:cNvSpPr txBox="1"/>
          <p:nvPr/>
        </p:nvSpPr>
        <p:spPr>
          <a:xfrm>
            <a:off x="191804" y="390045"/>
            <a:ext cx="6594066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65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>
                <a:solidFill>
                  <a:srgbClr val="1A1A56"/>
                </a:solidFill>
                <a:latin typeface="DIN 2014 Bold" panose="020B0504020202020204" pitchFamily="34" charset="0"/>
                <a:ea typeface="DIN 2014 Bold" panose="020B0504020202020204" pitchFamily="34" charset="0"/>
              </a:rPr>
              <a:t>Edge </a:t>
            </a:r>
            <a:r>
              <a:rPr lang="en-US" sz="4500" b="1">
                <a:solidFill>
                  <a:srgbClr val="1995E4"/>
                </a:solidFill>
                <a:latin typeface="DIN 2014 Bold" panose="020B0504020202020204" pitchFamily="34" charset="0"/>
                <a:ea typeface="DIN 2014 Bold" panose="020B0504020202020204" pitchFamily="34" charset="0"/>
              </a:rPr>
              <a:t>Cases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1995E4"/>
              </a:solidFill>
              <a:effectLst/>
              <a:uLnTx/>
              <a:uFillTx/>
              <a:latin typeface="DIN 2014 Bold" panose="020B0504020202020204" pitchFamily="34" charset="0"/>
              <a:ea typeface="DIN 2014 Bold" panose="020B0504020202020204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DE904-1A9A-3A37-2539-7C80556FA704}"/>
              </a:ext>
            </a:extLst>
          </p:cNvPr>
          <p:cNvSpPr txBox="1"/>
          <p:nvPr/>
        </p:nvSpPr>
        <p:spPr>
          <a:xfrm>
            <a:off x="500804" y="1358890"/>
            <a:ext cx="4354068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What are the implications for assemblies?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Consider if the fee changes for complete assemblies purchased vs components used to build the product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Tariff should be added at the component level if accounting for different rates by item or item group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Tariff could be added to the order if charging fee that applies to the entire assembly</a:t>
            </a:r>
          </a:p>
        </p:txBody>
      </p:sp>
      <p:pic>
        <p:nvPicPr>
          <p:cNvPr id="4" name="Picture 2" descr="A rainbow colored circle on a black background&#10;&#10;AI-generated content may be incorrect.">
            <a:extLst>
              <a:ext uri="{FF2B5EF4-FFF2-40B4-BE49-F238E27FC236}">
                <a16:creationId xmlns:a16="http://schemas.microsoft.com/office/drawing/2014/main" id="{7639C242-59A3-05F3-2EEA-AA63E2F4A38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666" y="264732"/>
            <a:ext cx="6762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0B82B5-D84E-756D-6DE1-752FC4001ABD}"/>
              </a:ext>
            </a:extLst>
          </p:cNvPr>
          <p:cNvSpPr txBox="1"/>
          <p:nvPr/>
        </p:nvSpPr>
        <p:spPr>
          <a:xfrm>
            <a:off x="499927" y="4157640"/>
            <a:ext cx="4354068" cy="19082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What about pre-tariff inventory to be sold?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Edit Inventory Cost can be used if you want to increase your inventory value to match replacement cost for existing inventory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A fee can be added to open orders to charge the fee regardless of how you handle cost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9FCC67-F0FF-827E-1B82-1F282CD66AB6}"/>
              </a:ext>
            </a:extLst>
          </p:cNvPr>
          <p:cNvSpPr txBox="1"/>
          <p:nvPr/>
        </p:nvSpPr>
        <p:spPr>
          <a:xfrm>
            <a:off x="6025816" y="4156220"/>
            <a:ext cx="588768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Flat charge by order, customer or supplier (freight handling/charge maintenance)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DCC2EE-C978-264E-3625-9A3C9CDCEA99}"/>
              </a:ext>
            </a:extLst>
          </p:cNvPr>
          <p:cNvSpPr txBox="1"/>
          <p:nvPr/>
        </p:nvSpPr>
        <p:spPr>
          <a:xfrm>
            <a:off x="6092282" y="790183"/>
            <a:ext cx="4867361" cy="15388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How about direct ship?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OCI can be added to the customer order and applied to the customer invoice without being added to the Purchase Order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Orders with multiple shipments or partial stock partial DS will require separate invoicing steps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38BAF8-4F78-1769-C4EF-B1EDF2EFE3E0}"/>
              </a:ext>
            </a:extLst>
          </p:cNvPr>
          <p:cNvSpPr txBox="1"/>
          <p:nvPr/>
        </p:nvSpPr>
        <p:spPr>
          <a:xfrm>
            <a:off x="6025816" y="2766817"/>
            <a:ext cx="588768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Be aware of profitability reporting and/or commission implications (highly dependent on individual approach)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E475E-C4A1-860B-6A0B-D3B4B83AD9DD}"/>
              </a:ext>
            </a:extLst>
          </p:cNvPr>
          <p:cNvSpPr txBox="1"/>
          <p:nvPr/>
        </p:nvSpPr>
        <p:spPr>
          <a:xfrm>
            <a:off x="6025830" y="5545623"/>
            <a:ext cx="593373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Be aware of tax implications for tariffs as they vary by state</a:t>
            </a:r>
            <a:br>
              <a:rPr lang="en-US" sz="2400" dirty="0">
                <a:latin typeface="Clear Sans" panose="020B0503030202020304" pitchFamily="34" charset="0"/>
                <a:cs typeface="Clear Sans" panose="020B05030302020203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Clear Sans" panose="020B0503030202020304" pitchFamily="34" charset="0"/>
                <a:ea typeface="+mn-lt"/>
                <a:cs typeface="Clear Sans" panose="020B05030302020203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https://www.wipfli.com/insights/articles/tax-taxes-and-tariffs-an-overview-of-sales-tax-implications</a:t>
            </a:r>
            <a:endParaRPr lang="en-US" sz="1200" dirty="0">
              <a:solidFill>
                <a:schemeClr val="bg1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7502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1EAACD"/>
            </a:gs>
            <a:gs pos="0">
              <a:srgbClr val="80B868"/>
            </a:gs>
            <a:gs pos="100000">
              <a:srgbClr val="1995E4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E97D92-D9BB-D8FD-9631-1A1021133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ata 54">
            <a:extLst>
              <a:ext uri="{FF2B5EF4-FFF2-40B4-BE49-F238E27FC236}">
                <a16:creationId xmlns:a16="http://schemas.microsoft.com/office/drawing/2014/main" id="{582C44BF-5B8E-6D4A-4BFD-BDFC4D0D9F11}"/>
              </a:ext>
            </a:extLst>
          </p:cNvPr>
          <p:cNvSpPr/>
          <p:nvPr/>
        </p:nvSpPr>
        <p:spPr>
          <a:xfrm>
            <a:off x="-4508043" y="-519621"/>
            <a:ext cx="9850860" cy="1876926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2455C10A-21E5-3792-C78A-3416FA105F5C}"/>
              </a:ext>
            </a:extLst>
          </p:cNvPr>
          <p:cNvSpPr txBox="1"/>
          <p:nvPr/>
        </p:nvSpPr>
        <p:spPr>
          <a:xfrm>
            <a:off x="191804" y="390045"/>
            <a:ext cx="6594066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65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>
                <a:solidFill>
                  <a:srgbClr val="1A1A56"/>
                </a:solidFill>
                <a:latin typeface="DIN 2014 Bold"/>
                <a:ea typeface="DIN 2014 Bold" panose="020B0504020202020204" pitchFamily="34" charset="0"/>
              </a:rPr>
              <a:t>Q&amp;A</a:t>
            </a:r>
            <a:endParaRPr lang="en-US" sz="4500" b="1" i="0" u="none" strike="noStrike" kern="1200" cap="none" spc="0" normalizeH="0" baseline="0" noProof="0">
              <a:ln>
                <a:noFill/>
              </a:ln>
              <a:solidFill>
                <a:srgbClr val="1995E4"/>
              </a:solidFill>
              <a:effectLst/>
              <a:uLnTx/>
              <a:uFillTx/>
              <a:latin typeface="DIN 2014 Bold" panose="020B0504020202020204" pitchFamily="34" charset="0"/>
              <a:ea typeface="DIN 2014 Bold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16060-7C70-F115-5886-5B166147B06C}"/>
              </a:ext>
            </a:extLst>
          </p:cNvPr>
          <p:cNvSpPr txBox="1"/>
          <p:nvPr/>
        </p:nvSpPr>
        <p:spPr>
          <a:xfrm>
            <a:off x="420593" y="1489232"/>
            <a:ext cx="4578842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Can Scheduled Release be used with OCIs?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Yes, but need qty of more than 1 to add to release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You can also adjust OCI amount in shipping if qty is greater than 1 and select how may are applied to each shipment</a:t>
            </a:r>
          </a:p>
        </p:txBody>
      </p:sp>
      <p:pic>
        <p:nvPicPr>
          <p:cNvPr id="4" name="Picture 2" descr="A rainbow colored circle on a black background&#10;&#10;AI-generated content may be incorrect.">
            <a:extLst>
              <a:ext uri="{FF2B5EF4-FFF2-40B4-BE49-F238E27FC236}">
                <a16:creationId xmlns:a16="http://schemas.microsoft.com/office/drawing/2014/main" id="{D5DBAB59-5316-91AC-43E4-60702E943C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666" y="264732"/>
            <a:ext cx="6762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3CC8E3-2B3A-01EB-5B70-CB1C2C2B69F8}"/>
              </a:ext>
            </a:extLst>
          </p:cNvPr>
          <p:cNvSpPr txBox="1"/>
          <p:nvPr/>
        </p:nvSpPr>
        <p:spPr>
          <a:xfrm>
            <a:off x="420593" y="3352148"/>
            <a:ext cx="4578842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How can different tariff rates be added?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Create multiple OCI or "fake" inventory items with description updated to reflect each separate charge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5BCB2-18B3-A86D-C43E-0FDB64F55149}"/>
              </a:ext>
            </a:extLst>
          </p:cNvPr>
          <p:cNvSpPr txBox="1"/>
          <p:nvPr/>
        </p:nvSpPr>
        <p:spPr>
          <a:xfrm>
            <a:off x="420593" y="4998441"/>
            <a:ext cx="4662476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How do you know what charges to add when rates differ?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Manually calculate and train all staff entering orders or automate via business rules or mandatory accessory items</a:t>
            </a:r>
          </a:p>
          <a:p>
            <a:pPr marL="342900" indent="-342900">
              <a:buFont typeface="Arial"/>
              <a:buChar char="•"/>
            </a:pPr>
            <a:endParaRPr lang="en-US" sz="1400" dirty="0">
              <a:solidFill>
                <a:schemeClr val="bg1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AADDE2-F4C2-B614-C757-AC5CFDD67324}"/>
              </a:ext>
            </a:extLst>
          </p:cNvPr>
          <p:cNvSpPr txBox="1"/>
          <p:nvPr/>
        </p:nvSpPr>
        <p:spPr>
          <a:xfrm>
            <a:off x="6095489" y="299769"/>
            <a:ext cx="4820452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Can Eco Fees be used for Tariffs?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No, </a:t>
            </a:r>
            <a:r>
              <a:rPr lang="en-US" sz="1400" dirty="0">
                <a:solidFill>
                  <a:schemeClr val="bg1"/>
                </a:solidFill>
                <a:latin typeface="Clear Sans" panose="020B0503030202020304" pitchFamily="34" charset="0"/>
                <a:ea typeface="Source Sans Pro"/>
                <a:cs typeface="Clear Sans" panose="020B0503030202020304" pitchFamily="34" charset="0"/>
              </a:rPr>
              <a:t>eco fees are a flat charge per base unit not a percentage making it difficult to automate the correct amounts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Clear Sans" panose="020B0503030202020304" pitchFamily="34" charset="0"/>
                <a:ea typeface="+mn-lt"/>
                <a:cs typeface="Clear Sans" panose="020B0503030202020304" pitchFamily="34" charset="0"/>
              </a:rPr>
              <a:t>Eco fees rely on Tax Jurisdictions for their application creating challenges when trying to align with tariffs. </a:t>
            </a:r>
            <a:endParaRPr lang="en-US" sz="1400" dirty="0">
              <a:solidFill>
                <a:schemeClr val="bg1"/>
              </a:solidFill>
              <a:latin typeface="Clear Sans" panose="020B0503030202020304" pitchFamily="34" charset="0"/>
              <a:ea typeface="Source Sans Pro"/>
              <a:cs typeface="Clear Sans" panose="020B05030302020203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Notes:</a:t>
            </a:r>
          </a:p>
          <a:p>
            <a:pPr marL="800100" lvl="1" indent="-342900">
              <a:buFont typeface="Courier New"/>
              <a:buChar char="o"/>
            </a:pPr>
            <a:r>
              <a:rPr lang="en-US" sz="1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This is not a baseline solution and is primarily used in Canada.</a:t>
            </a:r>
          </a:p>
          <a:p>
            <a:pPr marL="800100" lvl="1" indent="-342900">
              <a:buFont typeface="Courier New"/>
              <a:buChar char="o"/>
            </a:pPr>
            <a:r>
              <a:rPr lang="en-US" sz="1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Eco Fees are not compatible with Avalara or imported orders</a:t>
            </a:r>
            <a:endParaRPr lang="en-US" dirty="0">
              <a:solidFill>
                <a:schemeClr val="bg1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4CF5E-7E39-0331-2F42-0CB2DFEE5AD2}"/>
              </a:ext>
            </a:extLst>
          </p:cNvPr>
          <p:cNvSpPr txBox="1"/>
          <p:nvPr/>
        </p:nvSpPr>
        <p:spPr>
          <a:xfrm>
            <a:off x="6095488" y="3263366"/>
            <a:ext cx="4820452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Will OCI appear on Purchase Order?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No, OCI will allow you to add a charge to a sales order without receiving into inventory but cannot be added to a PO.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5E709-1EC8-5D6F-38DC-95CF241DE6E5}"/>
              </a:ext>
            </a:extLst>
          </p:cNvPr>
          <p:cNvSpPr txBox="1"/>
          <p:nvPr/>
        </p:nvSpPr>
        <p:spPr>
          <a:xfrm>
            <a:off x="6095488" y="5088190"/>
            <a:ext cx="4820452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Will 25.1 release include tariff functionality?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Epicor is working on a solution, but no release date or details about how it will work are currently available. </a:t>
            </a:r>
          </a:p>
        </p:txBody>
      </p:sp>
    </p:spTree>
    <p:extLst>
      <p:ext uri="{BB962C8B-B14F-4D97-AF65-F5344CB8AC3E}">
        <p14:creationId xmlns:p14="http://schemas.microsoft.com/office/powerpoint/2010/main" val="330709687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rgbClr val="1978C2"/>
            </a:gs>
            <a:gs pos="0">
              <a:srgbClr val="1A1A56"/>
            </a:gs>
            <a:gs pos="100000">
              <a:srgbClr val="1995E4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D10FD2-6DF8-CC66-CECE-05649DC6B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with a rainbow colored circle and a black background&#10;&#10;AI-generated content may be incorrect.">
            <a:extLst>
              <a:ext uri="{FF2B5EF4-FFF2-40B4-BE49-F238E27FC236}">
                <a16:creationId xmlns:a16="http://schemas.microsoft.com/office/drawing/2014/main" id="{E9CE4BE3-B090-634D-BA68-078ABA8C2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704" y="918081"/>
            <a:ext cx="4008592" cy="27124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82910C1-1A75-5620-DB42-AA10452F316E}"/>
              </a:ext>
            </a:extLst>
          </p:cNvPr>
          <p:cNvSpPr txBox="1">
            <a:spLocks/>
          </p:cNvSpPr>
          <p:nvPr/>
        </p:nvSpPr>
        <p:spPr>
          <a:xfrm>
            <a:off x="2542640" y="5612115"/>
            <a:ext cx="7106719" cy="845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latin typeface="Clear Sans" panose="020B0503030202020304" pitchFamily="34" charset="0"/>
                <a:ea typeface="DIN 2014 Bold" panose="020B0504020202020204" pitchFamily="34" charset="0"/>
                <a:cs typeface="Clear Sans" panose="020B0503030202020304" pitchFamily="34" charset="0"/>
              </a:rPr>
              <a:t>andrew@conveyance365.com, evan@conveyance365.com, val@conveyance365.com, katie@conveyance365.com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54797-EB62-708A-F1E3-37D845E88E4B}"/>
              </a:ext>
            </a:extLst>
          </p:cNvPr>
          <p:cNvSpPr txBox="1"/>
          <p:nvPr/>
        </p:nvSpPr>
        <p:spPr>
          <a:xfrm>
            <a:off x="5206761" y="4253833"/>
            <a:ext cx="41003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Conveyance365.com</a:t>
            </a:r>
          </a:p>
        </p:txBody>
      </p:sp>
      <p:pic>
        <p:nvPicPr>
          <p:cNvPr id="5" name="Graphic 4" descr="World outline">
            <a:extLst>
              <a:ext uri="{FF2B5EF4-FFF2-40B4-BE49-F238E27FC236}">
                <a16:creationId xmlns:a16="http://schemas.microsoft.com/office/drawing/2014/main" id="{146F70F3-1C94-359B-FDD6-0CB94547B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4896" y="4215361"/>
            <a:ext cx="384721" cy="384721"/>
          </a:xfrm>
          <a:prstGeom prst="rect">
            <a:avLst/>
          </a:prstGeom>
        </p:spPr>
      </p:pic>
      <p:pic>
        <p:nvPicPr>
          <p:cNvPr id="6" name="Graphic 5" descr="Envelope outline">
            <a:extLst>
              <a:ext uri="{FF2B5EF4-FFF2-40B4-BE49-F238E27FC236}">
                <a16:creationId xmlns:a16="http://schemas.microsoft.com/office/drawing/2014/main" id="{B47857A9-B52C-1A30-C6D8-0AC8AE35A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6423" y="4565594"/>
            <a:ext cx="461666" cy="4616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2CE475-6DD5-CCF3-7657-58486047A2EE}"/>
              </a:ext>
            </a:extLst>
          </p:cNvPr>
          <p:cNvSpPr txBox="1"/>
          <p:nvPr/>
        </p:nvSpPr>
        <p:spPr>
          <a:xfrm>
            <a:off x="5206761" y="4642539"/>
            <a:ext cx="25621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hello@conveyance365.com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7442471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1EAACD"/>
            </a:gs>
            <a:gs pos="0">
              <a:srgbClr val="80B868"/>
            </a:gs>
            <a:gs pos="100000">
              <a:srgbClr val="1995E4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69EBCA-B7EE-6A6C-1EFC-503689149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lowchart: Data 54">
            <a:extLst>
              <a:ext uri="{FF2B5EF4-FFF2-40B4-BE49-F238E27FC236}">
                <a16:creationId xmlns:a16="http://schemas.microsoft.com/office/drawing/2014/main" id="{366A88C1-4ACC-395E-2CF6-04CC1D01DC59}"/>
              </a:ext>
            </a:extLst>
          </p:cNvPr>
          <p:cNvSpPr/>
          <p:nvPr/>
        </p:nvSpPr>
        <p:spPr>
          <a:xfrm>
            <a:off x="-4606898" y="-289439"/>
            <a:ext cx="11641883" cy="1876926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079FE91E-0D26-0457-AA04-67EBD60EAE0D}"/>
              </a:ext>
            </a:extLst>
          </p:cNvPr>
          <p:cNvSpPr txBox="1"/>
          <p:nvPr/>
        </p:nvSpPr>
        <p:spPr>
          <a:xfrm>
            <a:off x="191804" y="390045"/>
            <a:ext cx="6594066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65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1A1A56"/>
                </a:solidFill>
                <a:latin typeface="DIN 2014 Bold"/>
                <a:ea typeface="DIN 2014 Bold" panose="020B0504020202020204" pitchFamily="34" charset="0"/>
              </a:rPr>
              <a:t>Pro's/Con's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80B868"/>
              </a:solidFill>
              <a:effectLst/>
              <a:uLnTx/>
              <a:uFillTx/>
              <a:latin typeface="DIN 2014 Bold"/>
              <a:ea typeface="DIN 2014 Bold" panose="020B0504020202020204" pitchFamily="34" charset="0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E4BD1C-BA7B-9373-C953-54A11FEB8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066591"/>
              </p:ext>
            </p:extLst>
          </p:nvPr>
        </p:nvGraphicFramePr>
        <p:xfrm>
          <a:off x="191804" y="2097638"/>
          <a:ext cx="11593796" cy="42130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62026">
                  <a:extLst>
                    <a:ext uri="{9D8B030D-6E8A-4147-A177-3AD203B41FA5}">
                      <a16:colId xmlns:a16="http://schemas.microsoft.com/office/drawing/2014/main" val="3823578403"/>
                    </a:ext>
                  </a:extLst>
                </a:gridCol>
                <a:gridCol w="3375493">
                  <a:extLst>
                    <a:ext uri="{9D8B030D-6E8A-4147-A177-3AD203B41FA5}">
                      <a16:colId xmlns:a16="http://schemas.microsoft.com/office/drawing/2014/main" val="1897864659"/>
                    </a:ext>
                  </a:extLst>
                </a:gridCol>
                <a:gridCol w="2318759">
                  <a:extLst>
                    <a:ext uri="{9D8B030D-6E8A-4147-A177-3AD203B41FA5}">
                      <a16:colId xmlns:a16="http://schemas.microsoft.com/office/drawing/2014/main" val="1471028922"/>
                    </a:ext>
                  </a:extLst>
                </a:gridCol>
                <a:gridCol w="2318759">
                  <a:extLst>
                    <a:ext uri="{9D8B030D-6E8A-4147-A177-3AD203B41FA5}">
                      <a16:colId xmlns:a16="http://schemas.microsoft.com/office/drawing/2014/main" val="2613321218"/>
                    </a:ext>
                  </a:extLst>
                </a:gridCol>
                <a:gridCol w="2318759">
                  <a:extLst>
                    <a:ext uri="{9D8B030D-6E8A-4147-A177-3AD203B41FA5}">
                      <a16:colId xmlns:a16="http://schemas.microsoft.com/office/drawing/2014/main" val="2671437585"/>
                    </a:ext>
                  </a:extLst>
                </a:gridCol>
              </a:tblGrid>
              <a:tr h="4639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Landed Cost/Price Increase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Other Charge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“False” Inventory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 Increase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112824"/>
                  </a:ext>
                </a:extLst>
              </a:tr>
              <a:tr h="381293">
                <a:tc>
                  <a:txBody>
                    <a:bodyPr/>
                    <a:lstStyle/>
                    <a:p>
                      <a:r>
                        <a:rPr lang="en-US" dirty="0"/>
                        <a:t>Attributes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/>
                        <a:t>Bakes in cost to COGS (MAC or FIFO)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endParaRPr lang="en-US"/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 warehouse implications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Line item visible</a:t>
                      </a:r>
                    </a:p>
                    <a:p>
                      <a:r>
                        <a:rPr lang="en-US"/>
                        <a:t>Applies to multiple shipments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“Set and forget”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445514"/>
                  </a:ext>
                </a:extLst>
              </a:tr>
              <a:tr h="381293">
                <a:tc>
                  <a:txBody>
                    <a:bodyPr/>
                    <a:lstStyle/>
                    <a:p>
                      <a:r>
                        <a:rPr lang="en-US"/>
                        <a:t>Effort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Impacts only subsequently received inventory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Manual add and calculation (mitigate with mandatory accessory item)</a:t>
                      </a:r>
                    </a:p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All OCI appears on first shipment (if multiple and qty 1)</a:t>
                      </a:r>
                    </a:p>
                    <a:p>
                      <a:r>
                        <a:rPr lang="en-US"/>
                        <a:t>Only displays at sub-total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Manual add and calculation (mitigate with mandatory accessory item)</a:t>
                      </a:r>
                    </a:p>
                    <a:p>
                      <a:r>
                        <a:rPr lang="en-US"/>
                        <a:t>Must "pick" and "ship" in warehouse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visible to customer</a:t>
                      </a:r>
                    </a:p>
                    <a:p>
                      <a:r>
                        <a:rPr lang="en-US" dirty="0"/>
                        <a:t>Requires item groupings that align with tariff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066989"/>
                  </a:ext>
                </a:extLst>
              </a:tr>
            </a:tbl>
          </a:graphicData>
        </a:graphic>
      </p:graphicFrame>
      <p:pic>
        <p:nvPicPr>
          <p:cNvPr id="4" name="Picture 2" descr="A rainbow colored circle on a black background&#10;&#10;AI-generated content may be incorrect.">
            <a:extLst>
              <a:ext uri="{FF2B5EF4-FFF2-40B4-BE49-F238E27FC236}">
                <a16:creationId xmlns:a16="http://schemas.microsoft.com/office/drawing/2014/main" id="{2AE0A9F8-835B-282F-6583-F807C7BB69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666" y="264732"/>
            <a:ext cx="6762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12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1EAACD"/>
            </a:gs>
            <a:gs pos="0">
              <a:srgbClr val="80B868"/>
            </a:gs>
            <a:gs pos="100000">
              <a:srgbClr val="1995E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4">
            <a:extLst>
              <a:ext uri="{FF2B5EF4-FFF2-40B4-BE49-F238E27FC236}">
                <a16:creationId xmlns:a16="http://schemas.microsoft.com/office/drawing/2014/main" id="{1F64AA5A-9081-D92E-BE2A-A66F35E6C0CC}"/>
              </a:ext>
            </a:extLst>
          </p:cNvPr>
          <p:cNvSpPr/>
          <p:nvPr/>
        </p:nvSpPr>
        <p:spPr>
          <a:xfrm>
            <a:off x="-4508044" y="-519621"/>
            <a:ext cx="11641883" cy="1876926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3DED7072-17B3-596B-32E7-A9D98D7F1F79}"/>
              </a:ext>
            </a:extLst>
          </p:cNvPr>
          <p:cNvSpPr txBox="1"/>
          <p:nvPr/>
        </p:nvSpPr>
        <p:spPr>
          <a:xfrm>
            <a:off x="365534" y="387416"/>
            <a:ext cx="5615880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533"/>
              </a:lnSpc>
            </a:pPr>
            <a:r>
              <a:rPr lang="en-US" sz="4500" b="1">
                <a:solidFill>
                  <a:srgbClr val="1A1A56"/>
                </a:solidFill>
                <a:latin typeface="DIN 2014 Bold" panose="020B0504020202020204" pitchFamily="34" charset="0"/>
                <a:ea typeface="DIN 2014 Bold" panose="020B0504020202020204" pitchFamily="34" charset="0"/>
              </a:rPr>
              <a:t>Who We </a:t>
            </a:r>
            <a:r>
              <a:rPr lang="en-US" sz="4500" b="1">
                <a:solidFill>
                  <a:srgbClr val="1995E4"/>
                </a:solidFill>
                <a:latin typeface="DIN 2014 Bold" panose="020B0504020202020204" pitchFamily="34" charset="0"/>
                <a:ea typeface="DIN 2014 Bold" panose="020B0504020202020204" pitchFamily="34" charset="0"/>
              </a:rPr>
              <a:t>Are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E139A5-7D76-407D-24D9-3BB5BD26C496}"/>
              </a:ext>
            </a:extLst>
          </p:cNvPr>
          <p:cNvGrpSpPr/>
          <p:nvPr/>
        </p:nvGrpSpPr>
        <p:grpSpPr>
          <a:xfrm>
            <a:off x="2011773" y="1852862"/>
            <a:ext cx="1481132" cy="2255230"/>
            <a:chOff x="2011773" y="1852862"/>
            <a:chExt cx="1481132" cy="225523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369DD54-1DD2-AEE9-A72A-0962D62016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773" y="1852862"/>
              <a:ext cx="1481132" cy="1481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47">
              <a:extLst>
                <a:ext uri="{FF2B5EF4-FFF2-40B4-BE49-F238E27FC236}">
                  <a16:creationId xmlns:a16="http://schemas.microsoft.com/office/drawing/2014/main" id="{28A8AA11-8F08-A443-E7E6-0D1055D99C3C}"/>
                </a:ext>
              </a:extLst>
            </p:cNvPr>
            <p:cNvSpPr txBox="1"/>
            <p:nvPr/>
          </p:nvSpPr>
          <p:spPr>
            <a:xfrm>
              <a:off x="2131953" y="3461761"/>
              <a:ext cx="124077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>
                  <a:solidFill>
                    <a:schemeClr val="bg1"/>
                  </a:solidFill>
                  <a:latin typeface="DIN 2014 Bold" panose="020B0504020202020204" pitchFamily="34" charset="0"/>
                  <a:ea typeface="DIN 2014 Bold" panose="020B0504020202020204" pitchFamily="34" charset="0"/>
                </a:rPr>
                <a:t>Andrew Taylor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Co-Founder, CRO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34A689-0AB6-635D-F21B-6348D996CB43}"/>
              </a:ext>
            </a:extLst>
          </p:cNvPr>
          <p:cNvGrpSpPr/>
          <p:nvPr/>
        </p:nvGrpSpPr>
        <p:grpSpPr>
          <a:xfrm>
            <a:off x="4046679" y="1852862"/>
            <a:ext cx="1778891" cy="2255230"/>
            <a:chOff x="4046679" y="1852862"/>
            <a:chExt cx="1778891" cy="2255230"/>
          </a:xfrm>
        </p:grpSpPr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A51AB35F-1F6C-AD56-7259-23A738D9D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2523" y="1852862"/>
              <a:ext cx="1481132" cy="1481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47">
              <a:extLst>
                <a:ext uri="{FF2B5EF4-FFF2-40B4-BE49-F238E27FC236}">
                  <a16:creationId xmlns:a16="http://schemas.microsoft.com/office/drawing/2014/main" id="{AB8F6A58-F714-2704-02F6-E253F32A41F4}"/>
                </a:ext>
              </a:extLst>
            </p:cNvPr>
            <p:cNvSpPr txBox="1"/>
            <p:nvPr/>
          </p:nvSpPr>
          <p:spPr>
            <a:xfrm>
              <a:off x="4046679" y="3461761"/>
              <a:ext cx="177889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>
                  <a:solidFill>
                    <a:schemeClr val="bg1"/>
                  </a:solidFill>
                  <a:latin typeface="DIN 2014 Bold" panose="020B0504020202020204" pitchFamily="34" charset="0"/>
                  <a:ea typeface="DIN 2014 Bold" panose="020B0504020202020204" pitchFamily="34" charset="0"/>
                </a:rPr>
                <a:t>Val Ross</a:t>
              </a:r>
            </a:p>
            <a:p>
              <a:pPr algn="ctr"/>
              <a:r>
                <a:rPr lang="en-US" sz="1200" b="0" i="0">
                  <a:solidFill>
                    <a:schemeClr val="bg1"/>
                  </a:solidFill>
                  <a:effectLst/>
                  <a:latin typeface="Clear Sans" panose="020B0503030202020304" pitchFamily="34" charset="0"/>
                </a:rPr>
                <a:t>Director of Application Consulting</a:t>
              </a:r>
              <a:endParaRPr lang="en-US" sz="120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236F6B-1D18-3448-B46B-8C5E84798452}"/>
              </a:ext>
            </a:extLst>
          </p:cNvPr>
          <p:cNvGrpSpPr/>
          <p:nvPr/>
        </p:nvGrpSpPr>
        <p:grpSpPr>
          <a:xfrm>
            <a:off x="6305596" y="1852862"/>
            <a:ext cx="1656485" cy="2255230"/>
            <a:chOff x="6305596" y="1852862"/>
            <a:chExt cx="1656485" cy="2255230"/>
          </a:xfrm>
        </p:grpSpPr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C2E68CDA-BAE1-C9C0-C02D-B31390A95D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grayscl/>
            </a:blip>
            <a:srcRect/>
            <a:stretch/>
          </p:blipFill>
          <p:spPr bwMode="auto">
            <a:xfrm>
              <a:off x="6393273" y="1852862"/>
              <a:ext cx="1481132" cy="148113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47">
              <a:extLst>
                <a:ext uri="{FF2B5EF4-FFF2-40B4-BE49-F238E27FC236}">
                  <a16:creationId xmlns:a16="http://schemas.microsoft.com/office/drawing/2014/main" id="{A24264E9-A929-DE94-B3E7-305C1D6C047F}"/>
                </a:ext>
              </a:extLst>
            </p:cNvPr>
            <p:cNvSpPr txBox="1"/>
            <p:nvPr/>
          </p:nvSpPr>
          <p:spPr>
            <a:xfrm>
              <a:off x="6305596" y="3461761"/>
              <a:ext cx="16564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>
                  <a:solidFill>
                    <a:schemeClr val="bg1"/>
                  </a:solidFill>
                  <a:latin typeface="DIN 2014 Bold" panose="020B0504020202020204" pitchFamily="34" charset="0"/>
                  <a:ea typeface="DIN 2014 Bold" panose="020B0504020202020204" pitchFamily="34" charset="0"/>
                </a:rPr>
                <a:t>Evan Foster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Sr. Sales Consultant, Co-Owner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F8D368-BED6-B8DA-E0F2-0770F190532D}"/>
              </a:ext>
            </a:extLst>
          </p:cNvPr>
          <p:cNvGrpSpPr/>
          <p:nvPr/>
        </p:nvGrpSpPr>
        <p:grpSpPr>
          <a:xfrm>
            <a:off x="8496346" y="1852862"/>
            <a:ext cx="1656485" cy="2162897"/>
            <a:chOff x="8496346" y="1852862"/>
            <a:chExt cx="1656485" cy="2162897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5EEC85F6-E8EA-D74E-93AD-48D64CCF6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/>
          </p:blipFill>
          <p:spPr bwMode="auto">
            <a:xfrm>
              <a:off x="8584023" y="1852862"/>
              <a:ext cx="1481132" cy="148113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47">
              <a:extLst>
                <a:ext uri="{FF2B5EF4-FFF2-40B4-BE49-F238E27FC236}">
                  <a16:creationId xmlns:a16="http://schemas.microsoft.com/office/drawing/2014/main" id="{D0506E6D-B3A2-A49E-318A-536DECE5BB89}"/>
                </a:ext>
              </a:extLst>
            </p:cNvPr>
            <p:cNvSpPr txBox="1"/>
            <p:nvPr/>
          </p:nvSpPr>
          <p:spPr>
            <a:xfrm>
              <a:off x="8496346" y="3554094"/>
              <a:ext cx="165648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>
                  <a:solidFill>
                    <a:schemeClr val="bg1"/>
                  </a:solidFill>
                  <a:latin typeface="DIN 2014 Bold" panose="020B0504020202020204" pitchFamily="34" charset="0"/>
                  <a:ea typeface="DIN 2014 Bold" panose="020B0504020202020204" pitchFamily="34" charset="0"/>
                </a:rPr>
                <a:t>Katie Harding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Marketing Director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66816E-3D1E-43D0-7386-537F83950F87}"/>
              </a:ext>
            </a:extLst>
          </p:cNvPr>
          <p:cNvGrpSpPr/>
          <p:nvPr/>
        </p:nvGrpSpPr>
        <p:grpSpPr>
          <a:xfrm>
            <a:off x="2131953" y="4445212"/>
            <a:ext cx="5668697" cy="1767336"/>
            <a:chOff x="2991222" y="4760852"/>
            <a:chExt cx="5668697" cy="1767336"/>
          </a:xfrm>
        </p:grpSpPr>
        <p:pic>
          <p:nvPicPr>
            <p:cNvPr id="7" name="Picture 6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155570B5-C463-70F1-2771-BA18F267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91222" y="4760852"/>
              <a:ext cx="5668697" cy="148113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0B7025-129C-5C32-86A0-AA0A73B06A44}"/>
                </a:ext>
              </a:extLst>
            </p:cNvPr>
            <p:cNvSpPr txBox="1"/>
            <p:nvPr/>
          </p:nvSpPr>
          <p:spPr>
            <a:xfrm>
              <a:off x="4408263" y="6158856"/>
              <a:ext cx="42516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An Epicor Platinum Partner</a:t>
              </a:r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DD2194-A921-102E-DDE9-2E8C57E28427}"/>
              </a:ext>
            </a:extLst>
          </p:cNvPr>
          <p:cNvSpPr txBox="1"/>
          <p:nvPr/>
        </p:nvSpPr>
        <p:spPr>
          <a:xfrm>
            <a:off x="9285893" y="5535439"/>
            <a:ext cx="41003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Conveyance365.com</a:t>
            </a:r>
          </a:p>
        </p:txBody>
      </p:sp>
      <p:pic>
        <p:nvPicPr>
          <p:cNvPr id="27" name="Graphic 26" descr="World outline">
            <a:extLst>
              <a:ext uri="{FF2B5EF4-FFF2-40B4-BE49-F238E27FC236}">
                <a16:creationId xmlns:a16="http://schemas.microsoft.com/office/drawing/2014/main" id="{CBE2422F-8060-4474-36A0-EEB791919B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34028" y="5496967"/>
            <a:ext cx="384721" cy="384721"/>
          </a:xfrm>
          <a:prstGeom prst="rect">
            <a:avLst/>
          </a:prstGeom>
        </p:spPr>
      </p:pic>
      <p:pic>
        <p:nvPicPr>
          <p:cNvPr id="29" name="Graphic 28" descr="Envelope outline">
            <a:extLst>
              <a:ext uri="{FF2B5EF4-FFF2-40B4-BE49-F238E27FC236}">
                <a16:creationId xmlns:a16="http://schemas.microsoft.com/office/drawing/2014/main" id="{74C296DD-6BB2-7FCE-B6E6-D360723DAF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95555" y="5847200"/>
            <a:ext cx="461666" cy="46166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0654268-740F-45B3-C1FE-3DCC9934F472}"/>
              </a:ext>
            </a:extLst>
          </p:cNvPr>
          <p:cNvSpPr txBox="1"/>
          <p:nvPr/>
        </p:nvSpPr>
        <p:spPr>
          <a:xfrm>
            <a:off x="9285893" y="5924145"/>
            <a:ext cx="25621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hello@conveyance365.com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3661544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1EAACD"/>
            </a:gs>
            <a:gs pos="0">
              <a:srgbClr val="80B868"/>
            </a:gs>
            <a:gs pos="100000">
              <a:srgbClr val="1995E4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F856DB-1619-243B-1EDC-BA95AA2B0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light&#10;&#10;AI-generated content may be incorrect.">
            <a:extLst>
              <a:ext uri="{FF2B5EF4-FFF2-40B4-BE49-F238E27FC236}">
                <a16:creationId xmlns:a16="http://schemas.microsoft.com/office/drawing/2014/main" id="{D4F47AAB-B398-428F-7C2B-4EF8A35F7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9633"/>
            <a:ext cx="12192000" cy="6828367"/>
          </a:xfrm>
          <a:prstGeom prst="rect">
            <a:avLst/>
          </a:prstGeom>
        </p:spPr>
      </p:pic>
      <p:sp>
        <p:nvSpPr>
          <p:cNvPr id="2" name="Flowchart: Data 54">
            <a:extLst>
              <a:ext uri="{FF2B5EF4-FFF2-40B4-BE49-F238E27FC236}">
                <a16:creationId xmlns:a16="http://schemas.microsoft.com/office/drawing/2014/main" id="{2280A56C-E4E0-0F4E-0C4E-6EA8D658DD29}"/>
              </a:ext>
            </a:extLst>
          </p:cNvPr>
          <p:cNvSpPr/>
          <p:nvPr/>
        </p:nvSpPr>
        <p:spPr>
          <a:xfrm>
            <a:off x="-4508043" y="-519621"/>
            <a:ext cx="10039786" cy="1876926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2FACA784-E2E6-3732-380B-779E9ED7081E}"/>
              </a:ext>
            </a:extLst>
          </p:cNvPr>
          <p:cNvSpPr txBox="1"/>
          <p:nvPr/>
        </p:nvSpPr>
        <p:spPr>
          <a:xfrm>
            <a:off x="365534" y="387416"/>
            <a:ext cx="5615880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533"/>
              </a:lnSpc>
            </a:pPr>
            <a:r>
              <a:rPr lang="en-US" sz="4500" b="1">
                <a:solidFill>
                  <a:srgbClr val="1A1A56"/>
                </a:solidFill>
                <a:latin typeface="DIN 2014 Bold" panose="020B0504020202020204" pitchFamily="34" charset="0"/>
                <a:ea typeface="DIN 2014 Bold" panose="020B0504020202020204" pitchFamily="34" charset="0"/>
              </a:rPr>
              <a:t>Your </a:t>
            </a:r>
            <a:r>
              <a:rPr lang="en-US" sz="4500" b="1">
                <a:solidFill>
                  <a:srgbClr val="1995E4"/>
                </a:solidFill>
                <a:latin typeface="DIN 2014 Bold" panose="020B0504020202020204" pitchFamily="34" charset="0"/>
                <a:ea typeface="DIN 2014 Bold" panose="020B0504020202020204" pitchFamily="34" charset="0"/>
              </a:rPr>
              <a:t>Reality</a:t>
            </a:r>
          </a:p>
        </p:txBody>
      </p:sp>
      <p:pic>
        <p:nvPicPr>
          <p:cNvPr id="7170" name="Picture 2" descr="A rainbow colored circle on a black background&#10;&#10;AI-generated content may be incorrect.">
            <a:extLst>
              <a:ext uri="{FF2B5EF4-FFF2-40B4-BE49-F238E27FC236}">
                <a16:creationId xmlns:a16="http://schemas.microsoft.com/office/drawing/2014/main" id="{9EC4DA2B-E990-042D-F75F-4E01328E35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666" y="264732"/>
            <a:ext cx="6762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37680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1EAACD"/>
            </a:gs>
            <a:gs pos="0">
              <a:srgbClr val="80B868"/>
            </a:gs>
            <a:gs pos="100000">
              <a:srgbClr val="1995E4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32B167-B92B-4C61-8548-C701C43FB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83D1A474-B74D-17F3-76A3-813A6994DF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358"/>
          <a:stretch/>
        </p:blipFill>
        <p:spPr>
          <a:xfrm>
            <a:off x="0" y="-1"/>
            <a:ext cx="12251267" cy="6858001"/>
          </a:xfrm>
          <a:prstGeom prst="rect">
            <a:avLst/>
          </a:prstGeom>
        </p:spPr>
      </p:pic>
      <p:sp>
        <p:nvSpPr>
          <p:cNvPr id="3" name="Flowchart: Data 54">
            <a:extLst>
              <a:ext uri="{FF2B5EF4-FFF2-40B4-BE49-F238E27FC236}">
                <a16:creationId xmlns:a16="http://schemas.microsoft.com/office/drawing/2014/main" id="{BD670DA9-68A8-C82D-5691-2D3853DF6719}"/>
              </a:ext>
            </a:extLst>
          </p:cNvPr>
          <p:cNvSpPr/>
          <p:nvPr/>
        </p:nvSpPr>
        <p:spPr>
          <a:xfrm>
            <a:off x="-4508043" y="-519621"/>
            <a:ext cx="10326952" cy="1876926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A8E34649-2637-1B72-7E16-1CC7E39DC577}"/>
              </a:ext>
            </a:extLst>
          </p:cNvPr>
          <p:cNvSpPr txBox="1"/>
          <p:nvPr/>
        </p:nvSpPr>
        <p:spPr>
          <a:xfrm>
            <a:off x="365534" y="387416"/>
            <a:ext cx="5297466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533"/>
              </a:lnSpc>
            </a:pPr>
            <a:r>
              <a:rPr lang="en-US" sz="4500" b="1">
                <a:solidFill>
                  <a:srgbClr val="1A1A56"/>
                </a:solidFill>
                <a:latin typeface="DIN 2014 Bold" panose="020B0504020202020204" pitchFamily="34" charset="0"/>
                <a:ea typeface="DIN 2014 Bold" panose="020B0504020202020204" pitchFamily="34" charset="0"/>
              </a:rPr>
              <a:t>A </a:t>
            </a:r>
            <a:r>
              <a:rPr lang="en-US" sz="4500" b="1">
                <a:solidFill>
                  <a:srgbClr val="1995E4"/>
                </a:solidFill>
                <a:latin typeface="DIN 2014 Bold" panose="020B0504020202020204" pitchFamily="34" charset="0"/>
                <a:ea typeface="DIN 2014 Bold" panose="020B0504020202020204" pitchFamily="34" charset="0"/>
              </a:rPr>
              <a:t>Roundtable</a:t>
            </a:r>
          </a:p>
        </p:txBody>
      </p:sp>
      <p:pic>
        <p:nvPicPr>
          <p:cNvPr id="4" name="Picture 2" descr="A rainbow colored circle on a black background&#10;&#10;AI-generated content may be incorrect.">
            <a:extLst>
              <a:ext uri="{FF2B5EF4-FFF2-40B4-BE49-F238E27FC236}">
                <a16:creationId xmlns:a16="http://schemas.microsoft.com/office/drawing/2014/main" id="{D1701A69-911E-1B45-C5E8-C98162038D3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666" y="264732"/>
            <a:ext cx="6762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39766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1EAACD"/>
            </a:gs>
            <a:gs pos="0">
              <a:srgbClr val="80B868"/>
            </a:gs>
            <a:gs pos="100000">
              <a:srgbClr val="1995E4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DF42EF-A2A7-49E9-29E8-5B07B3033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54">
            <a:extLst>
              <a:ext uri="{FF2B5EF4-FFF2-40B4-BE49-F238E27FC236}">
                <a16:creationId xmlns:a16="http://schemas.microsoft.com/office/drawing/2014/main" id="{829D5AED-C83D-8760-8090-710F7245166C}"/>
              </a:ext>
            </a:extLst>
          </p:cNvPr>
          <p:cNvSpPr/>
          <p:nvPr/>
        </p:nvSpPr>
        <p:spPr>
          <a:xfrm>
            <a:off x="-4508043" y="-519621"/>
            <a:ext cx="10546106" cy="1876926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68973E87-7004-1321-1117-3C95380C940E}"/>
              </a:ext>
            </a:extLst>
          </p:cNvPr>
          <p:cNvSpPr txBox="1"/>
          <p:nvPr/>
        </p:nvSpPr>
        <p:spPr>
          <a:xfrm>
            <a:off x="365534" y="387416"/>
            <a:ext cx="5615880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533"/>
              </a:lnSpc>
            </a:pPr>
            <a:r>
              <a:rPr lang="en-US" sz="4500" b="1">
                <a:solidFill>
                  <a:srgbClr val="1A1A56"/>
                </a:solidFill>
                <a:latin typeface="DIN 2014 Bold" panose="020B0504020202020204" pitchFamily="34" charset="0"/>
                <a:ea typeface="DIN 2014 Bold" panose="020B0504020202020204" pitchFamily="34" charset="0"/>
              </a:rPr>
              <a:t>Key </a:t>
            </a:r>
            <a:r>
              <a:rPr lang="en-US" sz="4500" b="1">
                <a:solidFill>
                  <a:srgbClr val="1995E4"/>
                </a:solidFill>
                <a:latin typeface="DIN 2014 Bold" panose="020B0504020202020204" pitchFamily="34" charset="0"/>
                <a:ea typeface="DIN 2014 Bold" panose="020B0504020202020204" pitchFamily="34" charset="0"/>
              </a:rPr>
              <a:t>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5C07D-E47F-F81F-BE64-0568B684A499}"/>
              </a:ext>
            </a:extLst>
          </p:cNvPr>
          <p:cNvSpPr txBox="1"/>
          <p:nvPr/>
        </p:nvSpPr>
        <p:spPr>
          <a:xfrm>
            <a:off x="1641336" y="2396066"/>
            <a:ext cx="8671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How accurate do I need my tariff charge for customers to be?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259BD-7DEA-AF3B-1C55-78F6A992B813}"/>
              </a:ext>
            </a:extLst>
          </p:cNvPr>
          <p:cNvSpPr txBox="1"/>
          <p:nvPr/>
        </p:nvSpPr>
        <p:spPr>
          <a:xfrm>
            <a:off x="1641336" y="3204417"/>
            <a:ext cx="7878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How do I want to recognize the cost – COGS or a separate GL?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085BC1-2965-BEF9-8015-F78D0A8946F9}"/>
              </a:ext>
            </a:extLst>
          </p:cNvPr>
          <p:cNvSpPr txBox="1"/>
          <p:nvPr/>
        </p:nvSpPr>
        <p:spPr>
          <a:xfrm>
            <a:off x="1641336" y="4012768"/>
            <a:ext cx="678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How much visibility do I want my customers to have?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18F20B-C4B4-AF1F-E90D-3702EC73E250}"/>
              </a:ext>
            </a:extLst>
          </p:cNvPr>
          <p:cNvSpPr txBox="1"/>
          <p:nvPr/>
        </p:nvSpPr>
        <p:spPr>
          <a:xfrm>
            <a:off x="1641335" y="4821118"/>
            <a:ext cx="8982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How much manual maintenance do I want to do in probably a medium-term horizon of uncertainty and changing conditions?</a:t>
            </a:r>
          </a:p>
        </p:txBody>
      </p:sp>
      <p:pic>
        <p:nvPicPr>
          <p:cNvPr id="8" name="Picture 2" descr="A rainbow colored circle on a black background&#10;&#10;AI-generated content may be incorrect.">
            <a:extLst>
              <a:ext uri="{FF2B5EF4-FFF2-40B4-BE49-F238E27FC236}">
                <a16:creationId xmlns:a16="http://schemas.microsoft.com/office/drawing/2014/main" id="{74078964-F8BD-C166-14F8-06CF89D2CB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666" y="264732"/>
            <a:ext cx="6762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2644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1EAACD"/>
            </a:gs>
            <a:gs pos="0">
              <a:srgbClr val="80B868"/>
            </a:gs>
            <a:gs pos="100000">
              <a:srgbClr val="1995E4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342ED3-4862-1ECA-9DEB-81C4763AC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54">
            <a:extLst>
              <a:ext uri="{FF2B5EF4-FFF2-40B4-BE49-F238E27FC236}">
                <a16:creationId xmlns:a16="http://schemas.microsoft.com/office/drawing/2014/main" id="{8BEDF176-30ED-FC91-B405-DB888C02BD9A}"/>
              </a:ext>
            </a:extLst>
          </p:cNvPr>
          <p:cNvSpPr/>
          <p:nvPr/>
        </p:nvSpPr>
        <p:spPr>
          <a:xfrm>
            <a:off x="-4508044" y="-519621"/>
            <a:ext cx="10604043" cy="1876926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CE3E9040-1E2F-2D13-EA5A-0DDA954E9952}"/>
              </a:ext>
            </a:extLst>
          </p:cNvPr>
          <p:cNvSpPr txBox="1"/>
          <p:nvPr/>
        </p:nvSpPr>
        <p:spPr>
          <a:xfrm>
            <a:off x="365534" y="387416"/>
            <a:ext cx="5615880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533"/>
              </a:lnSpc>
            </a:pPr>
            <a:r>
              <a:rPr lang="en-US" sz="4500" b="1">
                <a:solidFill>
                  <a:srgbClr val="1A1A56"/>
                </a:solidFill>
                <a:latin typeface="DIN 2014 Bold" panose="020B0504020202020204" pitchFamily="34" charset="0"/>
                <a:ea typeface="DIN 2014 Bold" panose="020B0504020202020204" pitchFamily="34" charset="0"/>
              </a:rPr>
              <a:t>Survey </a:t>
            </a:r>
            <a:r>
              <a:rPr lang="en-US" sz="4500" b="1">
                <a:solidFill>
                  <a:srgbClr val="1995E4"/>
                </a:solidFill>
                <a:latin typeface="DIN 2014 Bold" panose="020B0504020202020204" pitchFamily="34" charset="0"/>
                <a:ea typeface="DIN 2014 Bold" panose="020B0504020202020204" pitchFamily="34" charset="0"/>
              </a:rPr>
              <a:t>Results</a:t>
            </a:r>
          </a:p>
        </p:txBody>
      </p:sp>
      <p:pic>
        <p:nvPicPr>
          <p:cNvPr id="3" name="Picture 2" descr="A rainbow colored circle on a black background&#10;&#10;AI-generated content may be incorrect.">
            <a:extLst>
              <a:ext uri="{FF2B5EF4-FFF2-40B4-BE49-F238E27FC236}">
                <a16:creationId xmlns:a16="http://schemas.microsoft.com/office/drawing/2014/main" id="{FE2DFB06-4297-164E-63E1-B8BE02AFD2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666" y="264732"/>
            <a:ext cx="6762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E333E6-8590-4193-FDDF-B01A991F29B7}"/>
              </a:ext>
            </a:extLst>
          </p:cNvPr>
          <p:cNvSpPr txBox="1"/>
          <p:nvPr/>
        </p:nvSpPr>
        <p:spPr>
          <a:xfrm>
            <a:off x="2839328" y="1888382"/>
            <a:ext cx="5702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Are we passing on tariffs to our customers?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24655C-1A3C-B3A9-13DE-F781BEF24017}"/>
              </a:ext>
            </a:extLst>
          </p:cNvPr>
          <p:cNvSpPr/>
          <p:nvPr/>
        </p:nvSpPr>
        <p:spPr>
          <a:xfrm>
            <a:off x="3745979" y="2588367"/>
            <a:ext cx="3720353" cy="3720353"/>
          </a:xfrm>
          <a:prstGeom prst="ellipse">
            <a:avLst/>
          </a:prstGeom>
          <a:solidFill>
            <a:srgbClr val="087BA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AF2078-7D11-90F7-D3AC-A47ECADFE1E3}"/>
              </a:ext>
            </a:extLst>
          </p:cNvPr>
          <p:cNvSpPr txBox="1"/>
          <p:nvPr/>
        </p:nvSpPr>
        <p:spPr>
          <a:xfrm>
            <a:off x="5133912" y="3783877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100%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262F1-7383-FA16-427F-60BBF706F47A}"/>
              </a:ext>
            </a:extLst>
          </p:cNvPr>
          <p:cNvSpPr txBox="1"/>
          <p:nvPr/>
        </p:nvSpPr>
        <p:spPr>
          <a:xfrm>
            <a:off x="5287696" y="4323236"/>
            <a:ext cx="599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70233684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1EAACD"/>
            </a:gs>
            <a:gs pos="0">
              <a:srgbClr val="80B868"/>
            </a:gs>
            <a:gs pos="100000">
              <a:srgbClr val="1995E4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70B437-EACB-7420-8F79-C2BA7BE51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54">
            <a:extLst>
              <a:ext uri="{FF2B5EF4-FFF2-40B4-BE49-F238E27FC236}">
                <a16:creationId xmlns:a16="http://schemas.microsoft.com/office/drawing/2014/main" id="{4A7EE565-D6B0-30C4-7F16-2CA9689FC1CA}"/>
              </a:ext>
            </a:extLst>
          </p:cNvPr>
          <p:cNvSpPr/>
          <p:nvPr/>
        </p:nvSpPr>
        <p:spPr>
          <a:xfrm>
            <a:off x="-4508044" y="-519621"/>
            <a:ext cx="10604043" cy="1876926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98667FBB-4383-68A6-A2A0-58D7267C2D87}"/>
              </a:ext>
            </a:extLst>
          </p:cNvPr>
          <p:cNvSpPr txBox="1"/>
          <p:nvPr/>
        </p:nvSpPr>
        <p:spPr>
          <a:xfrm>
            <a:off x="365534" y="387416"/>
            <a:ext cx="5615880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533"/>
              </a:lnSpc>
            </a:pPr>
            <a:r>
              <a:rPr lang="en-US" sz="4500" b="1">
                <a:solidFill>
                  <a:srgbClr val="1A1A56"/>
                </a:solidFill>
                <a:latin typeface="DIN 2014 Bold" panose="020B0504020202020204" pitchFamily="34" charset="0"/>
                <a:ea typeface="DIN 2014 Bold" panose="020B0504020202020204" pitchFamily="34" charset="0"/>
              </a:rPr>
              <a:t>Survey </a:t>
            </a:r>
            <a:r>
              <a:rPr lang="en-US" sz="4500" b="1">
                <a:solidFill>
                  <a:srgbClr val="1995E4"/>
                </a:solidFill>
                <a:latin typeface="DIN 2014 Bold" panose="020B0504020202020204" pitchFamily="34" charset="0"/>
                <a:ea typeface="DIN 2014 Bold" panose="020B0504020202020204" pitchFamily="34" charset="0"/>
              </a:rPr>
              <a:t>Results</a:t>
            </a:r>
          </a:p>
        </p:txBody>
      </p:sp>
      <p:pic>
        <p:nvPicPr>
          <p:cNvPr id="3" name="Picture 2" descr="A rainbow colored circle on a black background&#10;&#10;AI-generated content may be incorrect.">
            <a:extLst>
              <a:ext uri="{FF2B5EF4-FFF2-40B4-BE49-F238E27FC236}">
                <a16:creationId xmlns:a16="http://schemas.microsoft.com/office/drawing/2014/main" id="{994CAE00-1CD8-9EBB-0E78-68468C8EE79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666" y="264732"/>
            <a:ext cx="6762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BC4062-9BCD-0DC8-06D4-7910247DEED4}"/>
              </a:ext>
            </a:extLst>
          </p:cNvPr>
          <p:cNvSpPr txBox="1"/>
          <p:nvPr/>
        </p:nvSpPr>
        <p:spPr>
          <a:xfrm>
            <a:off x="1910188" y="1579991"/>
            <a:ext cx="663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How do you want to account for the cost increase?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CA9EF3D-3EAF-74A5-7AC6-CDA47CFBBB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7892281"/>
              </p:ext>
            </p:extLst>
          </p:nvPr>
        </p:nvGraphicFramePr>
        <p:xfrm>
          <a:off x="2220271" y="2264342"/>
          <a:ext cx="6134847" cy="408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31E770E-123B-A8C3-B88F-2133E6B7165B}"/>
              </a:ext>
            </a:extLst>
          </p:cNvPr>
          <p:cNvSpPr txBox="1"/>
          <p:nvPr/>
        </p:nvSpPr>
        <p:spPr>
          <a:xfrm>
            <a:off x="5615582" y="486900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90%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5FE14E-3E2F-A0F2-1E55-8D1EB3B521BA}"/>
              </a:ext>
            </a:extLst>
          </p:cNvPr>
          <p:cNvSpPr txBox="1"/>
          <p:nvPr/>
        </p:nvSpPr>
        <p:spPr>
          <a:xfrm>
            <a:off x="7084889" y="5357203"/>
            <a:ext cx="2272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Separate GL account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547425-3332-0C89-E26D-D9ABF5C2AF23}"/>
              </a:ext>
            </a:extLst>
          </p:cNvPr>
          <p:cNvSpPr txBox="1"/>
          <p:nvPr/>
        </p:nvSpPr>
        <p:spPr>
          <a:xfrm>
            <a:off x="4510775" y="286132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D824C0-2CAB-2B16-C2CE-9E1800432A4C}"/>
              </a:ext>
            </a:extLst>
          </p:cNvPr>
          <p:cNvSpPr txBox="1"/>
          <p:nvPr/>
        </p:nvSpPr>
        <p:spPr>
          <a:xfrm>
            <a:off x="3705298" y="2193503"/>
            <a:ext cx="80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COGS</a:t>
            </a:r>
          </a:p>
        </p:txBody>
      </p:sp>
    </p:spTree>
    <p:extLst>
      <p:ext uri="{BB962C8B-B14F-4D97-AF65-F5344CB8AC3E}">
        <p14:creationId xmlns:p14="http://schemas.microsoft.com/office/powerpoint/2010/main" val="205355359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1EAACD"/>
            </a:gs>
            <a:gs pos="0">
              <a:srgbClr val="80B868"/>
            </a:gs>
            <a:gs pos="100000">
              <a:srgbClr val="1995E4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31A606-E918-1698-0388-ABAFEA5E4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54">
            <a:extLst>
              <a:ext uri="{FF2B5EF4-FFF2-40B4-BE49-F238E27FC236}">
                <a16:creationId xmlns:a16="http://schemas.microsoft.com/office/drawing/2014/main" id="{D919C0BE-67AD-48CB-389C-99CCD797CD9E}"/>
              </a:ext>
            </a:extLst>
          </p:cNvPr>
          <p:cNvSpPr/>
          <p:nvPr/>
        </p:nvSpPr>
        <p:spPr>
          <a:xfrm>
            <a:off x="-4508044" y="-519621"/>
            <a:ext cx="10604043" cy="1876926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A763AA73-6181-F4AF-49E3-900ADC78D0AC}"/>
              </a:ext>
            </a:extLst>
          </p:cNvPr>
          <p:cNvSpPr txBox="1"/>
          <p:nvPr/>
        </p:nvSpPr>
        <p:spPr>
          <a:xfrm>
            <a:off x="365534" y="387416"/>
            <a:ext cx="5615880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533"/>
              </a:lnSpc>
            </a:pPr>
            <a:r>
              <a:rPr lang="en-US" sz="4500" b="1">
                <a:solidFill>
                  <a:srgbClr val="1A1A56"/>
                </a:solidFill>
                <a:latin typeface="DIN 2014 Bold" panose="020B0504020202020204" pitchFamily="34" charset="0"/>
                <a:ea typeface="DIN 2014 Bold" panose="020B0504020202020204" pitchFamily="34" charset="0"/>
              </a:rPr>
              <a:t>Survey </a:t>
            </a:r>
            <a:r>
              <a:rPr lang="en-US" sz="4500" b="1">
                <a:solidFill>
                  <a:srgbClr val="1995E4"/>
                </a:solidFill>
                <a:latin typeface="DIN 2014 Bold" panose="020B0504020202020204" pitchFamily="34" charset="0"/>
                <a:ea typeface="DIN 2014 Bold" panose="020B0504020202020204" pitchFamily="34" charset="0"/>
              </a:rPr>
              <a:t>Results</a:t>
            </a:r>
          </a:p>
        </p:txBody>
      </p:sp>
      <p:pic>
        <p:nvPicPr>
          <p:cNvPr id="3" name="Picture 2" descr="A rainbow colored circle on a black background&#10;&#10;AI-generated content may be incorrect.">
            <a:extLst>
              <a:ext uri="{FF2B5EF4-FFF2-40B4-BE49-F238E27FC236}">
                <a16:creationId xmlns:a16="http://schemas.microsoft.com/office/drawing/2014/main" id="{9E97BB5D-1D6C-FAE1-D209-C590DB6CD59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666" y="264732"/>
            <a:ext cx="6762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AAA8EE-B87D-807D-4CE5-4E0AB6A94046}"/>
              </a:ext>
            </a:extLst>
          </p:cNvPr>
          <p:cNvSpPr txBox="1"/>
          <p:nvPr/>
        </p:nvSpPr>
        <p:spPr>
          <a:xfrm>
            <a:off x="2064394" y="1597757"/>
            <a:ext cx="624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Where do you want visibility for the customer?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8425C30-DB30-E3CD-2034-703809990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7518621"/>
              </p:ext>
            </p:extLst>
          </p:nvPr>
        </p:nvGraphicFramePr>
        <p:xfrm>
          <a:off x="2220271" y="2264342"/>
          <a:ext cx="6134847" cy="408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57D0C64-15D5-DE25-9370-005F32C7482A}"/>
              </a:ext>
            </a:extLst>
          </p:cNvPr>
          <p:cNvSpPr txBox="1"/>
          <p:nvPr/>
        </p:nvSpPr>
        <p:spPr>
          <a:xfrm>
            <a:off x="5784856" y="3874577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04F90-CDB4-9855-4BA0-0E27608D4C71}"/>
              </a:ext>
            </a:extLst>
          </p:cNvPr>
          <p:cNvSpPr txBox="1"/>
          <p:nvPr/>
        </p:nvSpPr>
        <p:spPr>
          <a:xfrm>
            <a:off x="4565656" y="511960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A80D49-5265-C82E-188C-3B9E6751D260}"/>
              </a:ext>
            </a:extLst>
          </p:cNvPr>
          <p:cNvSpPr txBox="1"/>
          <p:nvPr/>
        </p:nvSpPr>
        <p:spPr>
          <a:xfrm>
            <a:off x="3772659" y="3866764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8E60BB-F933-B2C8-F992-31A4B0E82BEE}"/>
              </a:ext>
            </a:extLst>
          </p:cNvPr>
          <p:cNvSpPr txBox="1"/>
          <p:nvPr/>
        </p:nvSpPr>
        <p:spPr>
          <a:xfrm>
            <a:off x="4565656" y="286454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EA4E15-417E-6990-5788-1A1B68EB790F}"/>
              </a:ext>
            </a:extLst>
          </p:cNvPr>
          <p:cNvSpPr txBox="1"/>
          <p:nvPr/>
        </p:nvSpPr>
        <p:spPr>
          <a:xfrm>
            <a:off x="7195383" y="3312614"/>
            <a:ext cx="4467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All levels (quote, acknowledgment, invoice)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3CBEBC-588C-4071-F617-85FEEED20F48}"/>
              </a:ext>
            </a:extLst>
          </p:cNvPr>
          <p:cNvSpPr txBox="1"/>
          <p:nvPr/>
        </p:nvSpPr>
        <p:spPr>
          <a:xfrm>
            <a:off x="3173474" y="5984909"/>
            <a:ext cx="896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Invoice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2FF083-58CC-DCC6-3C05-8190FCF87E4B}"/>
              </a:ext>
            </a:extLst>
          </p:cNvPr>
          <p:cNvSpPr txBox="1"/>
          <p:nvPr/>
        </p:nvSpPr>
        <p:spPr>
          <a:xfrm>
            <a:off x="3797853" y="213860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None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5C8CD7-8645-B69A-C19B-B059F57D36B3}"/>
              </a:ext>
            </a:extLst>
          </p:cNvPr>
          <p:cNvSpPr txBox="1"/>
          <p:nvPr/>
        </p:nvSpPr>
        <p:spPr>
          <a:xfrm>
            <a:off x="2333896" y="4026977"/>
            <a:ext cx="803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9679776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1EAACD"/>
            </a:gs>
            <a:gs pos="0">
              <a:srgbClr val="80B868"/>
            </a:gs>
            <a:gs pos="100000">
              <a:srgbClr val="1995E4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95F691-6484-28F1-E8CA-5248CAEC4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54">
            <a:extLst>
              <a:ext uri="{FF2B5EF4-FFF2-40B4-BE49-F238E27FC236}">
                <a16:creationId xmlns:a16="http://schemas.microsoft.com/office/drawing/2014/main" id="{0349E6AF-9FDF-BE7F-B303-E4D5CFCC30D4}"/>
              </a:ext>
            </a:extLst>
          </p:cNvPr>
          <p:cNvSpPr/>
          <p:nvPr/>
        </p:nvSpPr>
        <p:spPr>
          <a:xfrm>
            <a:off x="-4508044" y="-519621"/>
            <a:ext cx="10604043" cy="1876926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E5CEB2FE-617D-702C-C1E0-E05DCD1DF2A9}"/>
              </a:ext>
            </a:extLst>
          </p:cNvPr>
          <p:cNvSpPr txBox="1"/>
          <p:nvPr/>
        </p:nvSpPr>
        <p:spPr>
          <a:xfrm>
            <a:off x="365534" y="387416"/>
            <a:ext cx="5615880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533"/>
              </a:lnSpc>
            </a:pPr>
            <a:r>
              <a:rPr lang="en-US" sz="4500" b="1">
                <a:solidFill>
                  <a:srgbClr val="1A1A56"/>
                </a:solidFill>
                <a:latin typeface="DIN 2014 Bold" panose="020B0504020202020204" pitchFamily="34" charset="0"/>
                <a:ea typeface="DIN 2014 Bold" panose="020B0504020202020204" pitchFamily="34" charset="0"/>
              </a:rPr>
              <a:t>Survey </a:t>
            </a:r>
            <a:r>
              <a:rPr lang="en-US" sz="4500" b="1">
                <a:solidFill>
                  <a:srgbClr val="1995E4"/>
                </a:solidFill>
                <a:latin typeface="DIN 2014 Bold" panose="020B0504020202020204" pitchFamily="34" charset="0"/>
                <a:ea typeface="DIN 2014 Bold" panose="020B0504020202020204" pitchFamily="34" charset="0"/>
              </a:rPr>
              <a:t>Results</a:t>
            </a:r>
          </a:p>
        </p:txBody>
      </p:sp>
      <p:pic>
        <p:nvPicPr>
          <p:cNvPr id="3" name="Picture 2" descr="A rainbow colored circle on a black background&#10;&#10;AI-generated content may be incorrect.">
            <a:extLst>
              <a:ext uri="{FF2B5EF4-FFF2-40B4-BE49-F238E27FC236}">
                <a16:creationId xmlns:a16="http://schemas.microsoft.com/office/drawing/2014/main" id="{5FACE812-D910-0342-D380-035FAA7599F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666" y="264732"/>
            <a:ext cx="6762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F35E1E-42C0-DC7B-739F-216C88C61605}"/>
              </a:ext>
            </a:extLst>
          </p:cNvPr>
          <p:cNvSpPr txBox="1"/>
          <p:nvPr/>
        </p:nvSpPr>
        <p:spPr>
          <a:xfrm>
            <a:off x="2057423" y="1525599"/>
            <a:ext cx="7091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What level of visibility do you want for the customer?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6E78E09-ACA4-278C-F197-904F290B05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02744"/>
              </p:ext>
            </p:extLst>
          </p:nvPr>
        </p:nvGraphicFramePr>
        <p:xfrm>
          <a:off x="2220271" y="2264342"/>
          <a:ext cx="6134847" cy="408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1EF156C-3FC1-7D47-CAD0-0BBC1D27E1FC}"/>
              </a:ext>
            </a:extLst>
          </p:cNvPr>
          <p:cNvSpPr txBox="1"/>
          <p:nvPr/>
        </p:nvSpPr>
        <p:spPr>
          <a:xfrm>
            <a:off x="5670271" y="439630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CAEFE0-C7DA-F80D-2457-8F070CFB95CF}"/>
              </a:ext>
            </a:extLst>
          </p:cNvPr>
          <p:cNvSpPr txBox="1"/>
          <p:nvPr/>
        </p:nvSpPr>
        <p:spPr>
          <a:xfrm>
            <a:off x="7565337" y="4396309"/>
            <a:ext cx="117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Line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13B8E4-3717-20F1-B679-F438C8D6CCFD}"/>
              </a:ext>
            </a:extLst>
          </p:cNvPr>
          <p:cNvSpPr txBox="1"/>
          <p:nvPr/>
        </p:nvSpPr>
        <p:spPr>
          <a:xfrm>
            <a:off x="3898592" y="393995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78843-7BB0-FA15-9C39-DDDF0EB044ED}"/>
              </a:ext>
            </a:extLst>
          </p:cNvPr>
          <p:cNvSpPr txBox="1"/>
          <p:nvPr/>
        </p:nvSpPr>
        <p:spPr>
          <a:xfrm>
            <a:off x="1171041" y="3939959"/>
            <a:ext cx="209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Sub-total summary</a:t>
            </a:r>
          </a:p>
        </p:txBody>
      </p:sp>
    </p:spTree>
    <p:extLst>
      <p:ext uri="{BB962C8B-B14F-4D97-AF65-F5344CB8AC3E}">
        <p14:creationId xmlns:p14="http://schemas.microsoft.com/office/powerpoint/2010/main" val="88784109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1114</Words>
  <Application>Microsoft Office PowerPoint</Application>
  <PresentationFormat>Widescreen</PresentationFormat>
  <Paragraphs>156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Clear Sans</vt:lpstr>
      <vt:lpstr>Courier New</vt:lpstr>
      <vt:lpstr>DIN 2014 Bold</vt:lpstr>
      <vt:lpstr>Superhuman Adelle Email</vt:lpstr>
      <vt:lpstr>Office Theme</vt:lpstr>
      <vt:lpstr>Navigating Tariffs with Prophet 21  A Distributor Roundtable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Taylor</dc:creator>
  <cp:lastModifiedBy>Katie Harding</cp:lastModifiedBy>
  <cp:revision>1</cp:revision>
  <dcterms:created xsi:type="dcterms:W3CDTF">2024-12-18T04:41:38Z</dcterms:created>
  <dcterms:modified xsi:type="dcterms:W3CDTF">2025-04-21T17:33:39Z</dcterms:modified>
</cp:coreProperties>
</file>